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63" r:id="rId4"/>
    <p:sldId id="258" r:id="rId5"/>
    <p:sldId id="259" r:id="rId6"/>
    <p:sldId id="257" r:id="rId7"/>
    <p:sldId id="273" r:id="rId8"/>
    <p:sldId id="274" r:id="rId9"/>
    <p:sldId id="268" r:id="rId10"/>
    <p:sldId id="264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7F2F3-953B-4C6D-A9E0-E7FD988E3D42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936CD-2701-4A35-A900-13E855F37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this is real in our circumstances now? The feeling can</a:t>
            </a:r>
            <a:r>
              <a:rPr lang="en-US" baseline="0" dirty="0"/>
              <a:t> also seem real if you are “home alone” or feel like you are “not the priority”</a:t>
            </a:r>
          </a:p>
          <a:p>
            <a:r>
              <a:rPr lang="en-US" baseline="0" dirty="0"/>
              <a:t>So how do you survive? How do you become resilient and thrive during this medical school adventure?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936CD-2701-4A35-A900-13E855F371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44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</a:t>
            </a:r>
            <a:r>
              <a:rPr lang="en-US" baseline="0" dirty="0"/>
              <a:t> A PLAN – find your control in the situation. BEST PLANS require understanding and INFORMATION!</a:t>
            </a:r>
          </a:p>
          <a:p>
            <a:r>
              <a:rPr lang="en-US" baseline="0" dirty="0"/>
              <a:t>I hope to give you some valuable information and resources to assist you in creating your plan in the next few minutes.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936CD-2701-4A35-A900-13E855F371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82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USMLE</a:t>
            </a:r>
            <a:r>
              <a:rPr lang="en-US" baseline="0" dirty="0"/>
              <a:t> I &amp; COMLEX I are P/F; COMLEX 2 PE went away during COVID but was required last year as P/F here at the school; not sure this year. </a:t>
            </a:r>
          </a:p>
          <a:p>
            <a:r>
              <a:rPr lang="en-US" baseline="0" dirty="0"/>
              <a:t>Second USMLE one only taken if going into a heavily populated MD specialty like surgery, radiology,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936CD-2701-4A35-A900-13E855F371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32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Quiz on free weekend and not free weekends in October-November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936CD-2701-4A35-A900-13E855F371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54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Practice – free weekends? Not free weekends?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936CD-2701-4A35-A900-13E855F371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B26F-4658-63D4-73A3-9964602E8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509" y="365125"/>
            <a:ext cx="11628282" cy="1325563"/>
          </a:xfrm>
          <a:solidFill>
            <a:srgbClr val="213F7E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E208C7-D489-4268-8580-44144A64E8AA}"/>
              </a:ext>
            </a:extLst>
          </p:cNvPr>
          <p:cNvSpPr/>
          <p:nvPr userDrawn="1"/>
        </p:nvSpPr>
        <p:spPr>
          <a:xfrm>
            <a:off x="313509" y="1937982"/>
            <a:ext cx="5445846" cy="3821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DB348D-BC90-49EF-B5C9-F93D6AF6EA2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3550" y="1938338"/>
            <a:ext cx="11477625" cy="382101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text, graph, chart, image or video here.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Idea: Insert a QR code with link to pdf version of presentation for attendees to scan. </a:t>
            </a:r>
          </a:p>
        </p:txBody>
      </p:sp>
    </p:spTree>
    <p:extLst>
      <p:ext uri="{BB962C8B-B14F-4D97-AF65-F5344CB8AC3E}">
        <p14:creationId xmlns:p14="http://schemas.microsoft.com/office/powerpoint/2010/main" val="153811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lR7oAgMI0xbyEAodQgPznXudZoSl7FWi/view?usp=drive_link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All you need to know and more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7172" y="3956279"/>
            <a:ext cx="7651531" cy="1086237"/>
          </a:xfrm>
        </p:spPr>
        <p:txBody>
          <a:bodyPr/>
          <a:lstStyle/>
          <a:p>
            <a:r>
              <a:rPr lang="en-US" dirty="0"/>
              <a:t>By Vie Van Noy, Director of Student Life &amp; Special Events</a:t>
            </a:r>
          </a:p>
        </p:txBody>
      </p:sp>
    </p:spTree>
    <p:extLst>
      <p:ext uri="{BB962C8B-B14F-4D97-AF65-F5344CB8AC3E}">
        <p14:creationId xmlns:p14="http://schemas.microsoft.com/office/powerpoint/2010/main" val="3539449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5A184A7-EF69-4FED-B8FF-748E54CCF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082" y="1697921"/>
            <a:ext cx="9275410" cy="4107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541" y="284355"/>
            <a:ext cx="9601200" cy="1165303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OTHER HELPFUL CALENDARS –</a:t>
            </a:r>
            <a:br>
              <a:rPr lang="en-US" sz="4800" dirty="0"/>
            </a:br>
            <a:r>
              <a:rPr lang="en-US" sz="3600" dirty="0"/>
              <a:t>Class of 2027 Academic Calendar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541" y="5947847"/>
            <a:ext cx="5096107" cy="747089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Requires STUDENT LOG IN for access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88492" y="1989382"/>
            <a:ext cx="1559743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RED is important or TEST related.</a:t>
            </a:r>
          </a:p>
        </p:txBody>
      </p:sp>
      <p:sp>
        <p:nvSpPr>
          <p:cNvPr id="7" name="Oval 6"/>
          <p:cNvSpPr/>
          <p:nvPr/>
        </p:nvSpPr>
        <p:spPr>
          <a:xfrm>
            <a:off x="7507673" y="3735442"/>
            <a:ext cx="1573573" cy="591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1338978">
            <a:off x="7612780" y="2183263"/>
            <a:ext cx="2991595" cy="1435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225" y="4651252"/>
            <a:ext cx="2397512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Acronyms describe Course-subject matter-type of delivery</a:t>
            </a:r>
          </a:p>
        </p:txBody>
      </p:sp>
      <p:sp>
        <p:nvSpPr>
          <p:cNvPr id="10" name="Right Arrow 9"/>
          <p:cNvSpPr/>
          <p:nvPr/>
        </p:nvSpPr>
        <p:spPr>
          <a:xfrm rot="20862835" flipV="1">
            <a:off x="3090628" y="4524777"/>
            <a:ext cx="4456308" cy="1106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26912" y="1657347"/>
            <a:ext cx="1559743" cy="6495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9453821" flipV="1">
            <a:off x="2892422" y="4214498"/>
            <a:ext cx="2620209" cy="1116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556884" y="2902327"/>
            <a:ext cx="1539115" cy="591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85247" y="5329954"/>
            <a:ext cx="1703294" cy="591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78E99E8-90E6-4D93-B802-285FD611FCAA}"/>
              </a:ext>
            </a:extLst>
          </p:cNvPr>
          <p:cNvSpPr/>
          <p:nvPr/>
        </p:nvSpPr>
        <p:spPr>
          <a:xfrm>
            <a:off x="2819542" y="1641439"/>
            <a:ext cx="1236204" cy="809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9">
            <a:extLst>
              <a:ext uri="{FF2B5EF4-FFF2-40B4-BE49-F238E27FC236}">
                <a16:creationId xmlns:a16="http://schemas.microsoft.com/office/drawing/2014/main" id="{F0BBCA38-7CFA-4D95-8115-1CD1BA0BDAEC}"/>
              </a:ext>
            </a:extLst>
          </p:cNvPr>
          <p:cNvSpPr/>
          <p:nvPr/>
        </p:nvSpPr>
        <p:spPr>
          <a:xfrm rot="10974088" flipV="1">
            <a:off x="4036852" y="2306868"/>
            <a:ext cx="6568053" cy="1128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1">
            <a:extLst>
              <a:ext uri="{FF2B5EF4-FFF2-40B4-BE49-F238E27FC236}">
                <a16:creationId xmlns:a16="http://schemas.microsoft.com/office/drawing/2014/main" id="{61AE1234-7414-4245-8073-41E2193CA154}"/>
              </a:ext>
            </a:extLst>
          </p:cNvPr>
          <p:cNvSpPr/>
          <p:nvPr/>
        </p:nvSpPr>
        <p:spPr>
          <a:xfrm rot="1534922" flipV="1">
            <a:off x="3126844" y="5148388"/>
            <a:ext cx="621599" cy="10740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FA9C07-8EA2-4D77-BD4B-3ACE6FEA27B4}"/>
              </a:ext>
            </a:extLst>
          </p:cNvPr>
          <p:cNvSpPr txBox="1"/>
          <p:nvPr/>
        </p:nvSpPr>
        <p:spPr>
          <a:xfrm>
            <a:off x="9853328" y="6321391"/>
            <a:ext cx="1515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*ACRONYMS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831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843" y="196517"/>
            <a:ext cx="9601200" cy="1241989"/>
          </a:xfrm>
        </p:spPr>
        <p:txBody>
          <a:bodyPr>
            <a:normAutofit/>
          </a:bodyPr>
          <a:lstStyle/>
          <a:p>
            <a:r>
              <a:rPr lang="en-US" sz="4800" dirty="0"/>
              <a:t>OTHER HELPFUL CALENDARS-</a:t>
            </a:r>
            <a:br>
              <a:rPr lang="en-US" sz="4800" dirty="0"/>
            </a:br>
            <a:r>
              <a:rPr lang="en-US" sz="3600" dirty="0"/>
              <a:t>Student Activities Calendar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541" y="5947847"/>
            <a:ext cx="5096107" cy="758282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Requires STUDENT LOG IN for access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527FBB-9E95-4C83-B745-5B3B04298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339" y="1640540"/>
            <a:ext cx="10916328" cy="45540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3317" y="3363952"/>
            <a:ext cx="8525435" cy="6880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91C6D2-E17C-480D-9FAE-C025F2ED7ED5}"/>
              </a:ext>
            </a:extLst>
          </p:cNvPr>
          <p:cNvSpPr txBox="1"/>
          <p:nvPr/>
        </p:nvSpPr>
        <p:spPr>
          <a:xfrm>
            <a:off x="10159525" y="6292151"/>
            <a:ext cx="1515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*ACRONYMS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78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2000"/>
          </a:xfrm>
        </p:spPr>
        <p:txBody>
          <a:bodyPr>
            <a:noAutofit/>
          </a:bodyPr>
          <a:lstStyle/>
          <a:p>
            <a:r>
              <a:rPr lang="en-US" sz="6000" dirty="0"/>
              <a:t>Other Valuable Resources: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79811"/>
            <a:ext cx="10157012" cy="3886200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/>
              <a:t>Educational Learning Specialists &amp; ADA - Jessica Burr &amp; Karyn LaTurner, Tutors</a:t>
            </a:r>
          </a:p>
          <a:p>
            <a:endParaRPr lang="en-US" sz="1400" dirty="0"/>
          </a:p>
          <a:p>
            <a:r>
              <a:rPr lang="en-US" sz="3600" dirty="0"/>
              <a:t>Career Advising &amp; Professional Development – Jeddie Herndon or Madison Tarleton (CO)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3600" dirty="0"/>
              <a:t>Mental Health – </a:t>
            </a:r>
            <a:r>
              <a:rPr lang="en-US" sz="3600" dirty="0" err="1"/>
              <a:t>Kären</a:t>
            </a:r>
            <a:r>
              <a:rPr lang="en-US" sz="3600" dirty="0"/>
              <a:t> Robinson, Director of Mental Health &amp; Wellness Services (CO)</a:t>
            </a:r>
          </a:p>
          <a:p>
            <a:pPr lvl="1"/>
            <a:r>
              <a:rPr lang="en-US" sz="3600" dirty="0"/>
              <a:t>Geri Harames, UT therapist</a:t>
            </a:r>
          </a:p>
          <a:p>
            <a:pPr lvl="1"/>
            <a:r>
              <a:rPr lang="en-US" sz="3600" dirty="0"/>
              <a:t>Jamie Sceili, UT therapist</a:t>
            </a:r>
          </a:p>
          <a:p>
            <a:pPr lvl="1"/>
            <a:r>
              <a:rPr lang="en-US" sz="3600" dirty="0"/>
              <a:t>Ben Graf, CO therapist</a:t>
            </a:r>
          </a:p>
          <a:p>
            <a:pPr lvl="1"/>
            <a:r>
              <a:rPr lang="en-US" sz="3600" b="1" dirty="0" err="1"/>
              <a:t>WellConnect</a:t>
            </a:r>
            <a:r>
              <a:rPr lang="en-US" sz="3600" b="1" dirty="0"/>
              <a:t>, 866-640-4777*</a:t>
            </a:r>
          </a:p>
          <a:p>
            <a:pPr marL="530352" lvl="1" indent="0">
              <a:buNone/>
            </a:pPr>
            <a:endParaRPr lang="en-US" sz="1600" dirty="0"/>
          </a:p>
          <a:p>
            <a:r>
              <a:rPr lang="en-US" sz="3600" dirty="0"/>
              <a:t>Events &amp; Support Groups</a:t>
            </a:r>
          </a:p>
        </p:txBody>
      </p:sp>
    </p:spTree>
    <p:extLst>
      <p:ext uri="{BB962C8B-B14F-4D97-AF65-F5344CB8AC3E}">
        <p14:creationId xmlns:p14="http://schemas.microsoft.com/office/powerpoint/2010/main" val="3733872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DE44A-4021-4D90-8063-44B6665E1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96788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Support Required!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AB51FD-644E-4AB3-A2CD-3C3B34377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6190" y="1981199"/>
            <a:ext cx="3890946" cy="4281489"/>
          </a:xfrm>
        </p:spPr>
      </p:pic>
    </p:spTree>
    <p:extLst>
      <p:ext uri="{BB962C8B-B14F-4D97-AF65-F5344CB8AC3E}">
        <p14:creationId xmlns:p14="http://schemas.microsoft.com/office/powerpoint/2010/main" val="3646296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oronavirus has me stuck at home, and my kids are already driving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973" y="336331"/>
            <a:ext cx="9175531" cy="611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56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66" y="1427356"/>
            <a:ext cx="5227804" cy="5241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77" y="210130"/>
            <a:ext cx="5873133" cy="471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88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124" y="114406"/>
            <a:ext cx="2354318" cy="1279636"/>
          </a:xfrm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Four Year Overview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42634" y="1715888"/>
            <a:ext cx="1860331" cy="9233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Dedicated Study (6 weeks – May/June)</a:t>
            </a:r>
          </a:p>
        </p:txBody>
      </p:sp>
      <p:pic>
        <p:nvPicPr>
          <p:cNvPr id="9" name="Picture 4" descr="Business Operations Planning And Scheduling Concept With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076" y="4926348"/>
            <a:ext cx="2473924" cy="174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55236" y="1611850"/>
            <a:ext cx="1734207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Rotation Lottery (November)</a:t>
            </a:r>
          </a:p>
        </p:txBody>
      </p:sp>
      <p:cxnSp>
        <p:nvCxnSpPr>
          <p:cNvPr id="12" name="Straight Arrow Connector 11"/>
          <p:cNvCxnSpPr>
            <a:cxnSpLocks/>
            <a:stCxn id="10" idx="3"/>
          </p:cNvCxnSpPr>
          <p:nvPr/>
        </p:nvCxnSpPr>
        <p:spPr>
          <a:xfrm>
            <a:off x="3489443" y="1935016"/>
            <a:ext cx="5990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125138" y="3043535"/>
            <a:ext cx="1860331" cy="9233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Dedicated Study (4 weeks – May/June)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3730" y="2773418"/>
            <a:ext cx="2538252" cy="92333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VSAS Application Process</a:t>
            </a:r>
          </a:p>
          <a:p>
            <a:pPr algn="ctr"/>
            <a:r>
              <a:rPr lang="en-US" dirty="0"/>
              <a:t>(January – September)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471983" y="3269098"/>
            <a:ext cx="599082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16129" y="4246001"/>
            <a:ext cx="2120457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Residency Match</a:t>
            </a:r>
          </a:p>
          <a:p>
            <a:pPr algn="ctr"/>
            <a:r>
              <a:rPr lang="en-US" dirty="0"/>
              <a:t>(3</a:t>
            </a:r>
            <a:r>
              <a:rPr lang="en-US" baseline="30000" dirty="0"/>
              <a:t>rd</a:t>
            </a:r>
            <a:r>
              <a:rPr lang="en-US" dirty="0"/>
              <a:t> Monday in March – Placement that Friday)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636587" y="4603182"/>
            <a:ext cx="599082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52294" y="5034456"/>
            <a:ext cx="1613341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Saturday, </a:t>
            </a:r>
          </a:p>
          <a:p>
            <a:pPr algn="ctr"/>
            <a:r>
              <a:rPr lang="en-US" dirty="0"/>
              <a:t>May 13, 2023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621510" y="5346684"/>
            <a:ext cx="530784" cy="82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Content Placeholder 4">
            <a:extLst>
              <a:ext uri="{FF2B5EF4-FFF2-40B4-BE49-F238E27FC236}">
                <a16:creationId xmlns:a16="http://schemas.microsoft.com/office/drawing/2014/main" id="{6FC3D984-D57F-4068-8A0A-098D905FBE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88525" y="79549"/>
            <a:ext cx="4876799" cy="6698901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7152294" y="2165086"/>
            <a:ext cx="2903010" cy="12467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H="1">
            <a:off x="7315200" y="3505200"/>
            <a:ext cx="1797270" cy="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9507830-3E00-4412-A099-3753EFF26DC9}"/>
              </a:ext>
            </a:extLst>
          </p:cNvPr>
          <p:cNvSpPr txBox="1"/>
          <p:nvPr/>
        </p:nvSpPr>
        <p:spPr>
          <a:xfrm>
            <a:off x="1040520" y="5937264"/>
            <a:ext cx="282203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Class of 2024 Graduation – Saturday, May 11, 2024</a:t>
            </a:r>
          </a:p>
        </p:txBody>
      </p:sp>
    </p:spTree>
    <p:extLst>
      <p:ext uri="{BB962C8B-B14F-4D97-AF65-F5344CB8AC3E}">
        <p14:creationId xmlns:p14="http://schemas.microsoft.com/office/powerpoint/2010/main" val="812962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st Calendar Clipart #23120 - Clipartion.co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970" y="5259783"/>
            <a:ext cx="1813259" cy="137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1668" y="312235"/>
            <a:ext cx="2687444" cy="147732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Class of 2027 Block Calendar</a:t>
            </a:r>
          </a:p>
          <a:p>
            <a:pPr algn="ctr"/>
            <a:r>
              <a:rPr lang="en-US" sz="3000" dirty="0"/>
              <a:t>- Fall Semester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53286" y="4456860"/>
            <a:ext cx="2367834" cy="64633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Thanksgiving break! NOT a Free Weekend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34088" y="2181951"/>
            <a:ext cx="1576211" cy="3693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Free weekend</a:t>
            </a:r>
          </a:p>
        </p:txBody>
      </p:sp>
      <p:cxnSp>
        <p:nvCxnSpPr>
          <p:cNvPr id="17" name="Straight Arrow Connector 16"/>
          <p:cNvCxnSpPr>
            <a:cxnSpLocks/>
            <a:stCxn id="28" idx="1"/>
          </p:cNvCxnSpPr>
          <p:nvPr/>
        </p:nvCxnSpPr>
        <p:spPr>
          <a:xfrm flipH="1" flipV="1">
            <a:off x="9463228" y="1218584"/>
            <a:ext cx="663026" cy="585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81668" y="6140796"/>
            <a:ext cx="1918010" cy="5232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Real Break</a:t>
            </a:r>
          </a:p>
        </p:txBody>
      </p:sp>
      <p:cxnSp>
        <p:nvCxnSpPr>
          <p:cNvPr id="26" name="Straight Arrow Connector 25"/>
          <p:cNvCxnSpPr>
            <a:stCxn id="25" idx="3"/>
          </p:cNvCxnSpPr>
          <p:nvPr/>
        </p:nvCxnSpPr>
        <p:spPr>
          <a:xfrm>
            <a:off x="2999678" y="6402406"/>
            <a:ext cx="1156465" cy="1322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081970" y="554309"/>
            <a:ext cx="1800035" cy="3693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Free weekend?</a:t>
            </a:r>
          </a:p>
        </p:txBody>
      </p:sp>
      <p:cxnSp>
        <p:nvCxnSpPr>
          <p:cNvPr id="21" name="Straight Arrow Connector 20"/>
          <p:cNvCxnSpPr>
            <a:cxnSpLocks/>
            <a:stCxn id="19" idx="1"/>
          </p:cNvCxnSpPr>
          <p:nvPr/>
        </p:nvCxnSpPr>
        <p:spPr>
          <a:xfrm flipH="1">
            <a:off x="9383464" y="738975"/>
            <a:ext cx="698506" cy="21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126254" y="1092420"/>
            <a:ext cx="1561872" cy="3693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Free weekend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905522" y="1539732"/>
            <a:ext cx="2106856" cy="64633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 Free weekends – Monday Exams</a:t>
            </a:r>
          </a:p>
        </p:txBody>
      </p:sp>
      <p:cxnSp>
        <p:nvCxnSpPr>
          <p:cNvPr id="31" name="Straight Arrow Connector 30"/>
          <p:cNvCxnSpPr>
            <a:cxnSpLocks/>
            <a:stCxn id="30" idx="1"/>
          </p:cNvCxnSpPr>
          <p:nvPr/>
        </p:nvCxnSpPr>
        <p:spPr>
          <a:xfrm flipH="1" flipV="1">
            <a:off x="9361716" y="1563358"/>
            <a:ext cx="543806" cy="2995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522631" y="2387869"/>
            <a:ext cx="742104" cy="740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cxnSpLocks/>
            <a:endCxn id="39" idx="6"/>
          </p:cNvCxnSpPr>
          <p:nvPr/>
        </p:nvCxnSpPr>
        <p:spPr>
          <a:xfrm flipH="1">
            <a:off x="9424204" y="2169760"/>
            <a:ext cx="476797" cy="3594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415055" y="3639587"/>
            <a:ext cx="1773275" cy="3693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Research Week</a:t>
            </a:r>
          </a:p>
        </p:txBody>
      </p:sp>
      <p:cxnSp>
        <p:nvCxnSpPr>
          <p:cNvPr id="34" name="Straight Arrow Connector 33"/>
          <p:cNvCxnSpPr>
            <a:cxnSpLocks/>
            <a:stCxn id="38" idx="3"/>
          </p:cNvCxnSpPr>
          <p:nvPr/>
        </p:nvCxnSpPr>
        <p:spPr>
          <a:xfrm>
            <a:off x="3188330" y="3824253"/>
            <a:ext cx="1023579" cy="148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0BD4B35-4009-4446-8253-3E1CA705CDCB}"/>
              </a:ext>
            </a:extLst>
          </p:cNvPr>
          <p:cNvCxnSpPr>
            <a:cxnSpLocks/>
          </p:cNvCxnSpPr>
          <p:nvPr/>
        </p:nvCxnSpPr>
        <p:spPr>
          <a:xfrm>
            <a:off x="3250242" y="2894296"/>
            <a:ext cx="1009060" cy="1506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88A5B7D-5D81-4649-9C9F-C3E0930239DF}"/>
              </a:ext>
            </a:extLst>
          </p:cNvPr>
          <p:cNvSpPr txBox="1"/>
          <p:nvPr/>
        </p:nvSpPr>
        <p:spPr>
          <a:xfrm>
            <a:off x="1454541" y="2773196"/>
            <a:ext cx="1800035" cy="36933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Free weekend?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4FF162E-1DB5-4194-B6EF-7131F48C3544}"/>
              </a:ext>
            </a:extLst>
          </p:cNvPr>
          <p:cNvCxnSpPr>
            <a:cxnSpLocks/>
          </p:cNvCxnSpPr>
          <p:nvPr/>
        </p:nvCxnSpPr>
        <p:spPr>
          <a:xfrm>
            <a:off x="3260432" y="3086882"/>
            <a:ext cx="1010947" cy="5861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698C8C58-FEAA-468A-A3C5-7626CBB64871}"/>
              </a:ext>
            </a:extLst>
          </p:cNvPr>
          <p:cNvSpPr/>
          <p:nvPr/>
        </p:nvSpPr>
        <p:spPr>
          <a:xfrm>
            <a:off x="8271740" y="628165"/>
            <a:ext cx="1122700" cy="231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Content Placeholder 8">
            <a:extLst>
              <a:ext uri="{FF2B5EF4-FFF2-40B4-BE49-F238E27FC236}">
                <a16:creationId xmlns:a16="http://schemas.microsoft.com/office/drawing/2014/main" id="{31636EDA-A283-4934-BE13-0A610B2B2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071" y="141724"/>
            <a:ext cx="5092225" cy="657455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8390734" y="1067339"/>
            <a:ext cx="1078588" cy="2709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248453" y="1434252"/>
            <a:ext cx="1122701" cy="2709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31EDE0A-D34D-4995-AF83-ADB34A2FC18C}"/>
              </a:ext>
            </a:extLst>
          </p:cNvPr>
          <p:cNvSpPr/>
          <p:nvPr/>
        </p:nvSpPr>
        <p:spPr>
          <a:xfrm>
            <a:off x="8301503" y="2393753"/>
            <a:ext cx="1122701" cy="2709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321E29E-2BE2-4261-9CCF-1D9DE7F74A39}"/>
              </a:ext>
            </a:extLst>
          </p:cNvPr>
          <p:cNvSpPr/>
          <p:nvPr/>
        </p:nvSpPr>
        <p:spPr>
          <a:xfrm>
            <a:off x="4353940" y="3005043"/>
            <a:ext cx="997144" cy="1846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D928E73-A490-487A-A246-7AB631BE9CC0}"/>
              </a:ext>
            </a:extLst>
          </p:cNvPr>
          <p:cNvSpPr/>
          <p:nvPr/>
        </p:nvSpPr>
        <p:spPr>
          <a:xfrm>
            <a:off x="4332273" y="2403378"/>
            <a:ext cx="929580" cy="1846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7028B1A-3DA5-44D0-A569-281062CA250B}"/>
              </a:ext>
            </a:extLst>
          </p:cNvPr>
          <p:cNvSpPr/>
          <p:nvPr/>
        </p:nvSpPr>
        <p:spPr>
          <a:xfrm>
            <a:off x="4353940" y="3544310"/>
            <a:ext cx="997144" cy="1846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DEA30B10-A322-4C24-8CD7-4605B54675F3}"/>
              </a:ext>
            </a:extLst>
          </p:cNvPr>
          <p:cNvSpPr/>
          <p:nvPr/>
        </p:nvSpPr>
        <p:spPr>
          <a:xfrm>
            <a:off x="7181588" y="5076830"/>
            <a:ext cx="2203780" cy="1829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0C158B6-CCE8-4DDB-A472-CD260B3B6A61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9391788" y="4780026"/>
            <a:ext cx="361498" cy="3950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086C9923-7114-44FB-893A-1C862A77095C}"/>
              </a:ext>
            </a:extLst>
          </p:cNvPr>
          <p:cNvSpPr/>
          <p:nvPr/>
        </p:nvSpPr>
        <p:spPr>
          <a:xfrm>
            <a:off x="4259302" y="6201287"/>
            <a:ext cx="5275057" cy="4685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54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st Calendar Clipart #23120 - Clipartion.co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812" y="5259783"/>
            <a:ext cx="1679417" cy="127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2889" y="289932"/>
            <a:ext cx="3110805" cy="147732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Class of 2027 Block Calendar</a:t>
            </a:r>
          </a:p>
          <a:p>
            <a:pPr algn="ctr"/>
            <a:r>
              <a:rPr lang="en-US" sz="3000" dirty="0"/>
              <a:t>- Spring Semester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02951" y="1767260"/>
            <a:ext cx="1727171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Free Weekends?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3362" y="2673500"/>
            <a:ext cx="149886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REAL BREAK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00058" y="3695169"/>
            <a:ext cx="1361622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 Free Weekend – Easter </a:t>
            </a:r>
          </a:p>
        </p:txBody>
      </p:sp>
      <p:sp>
        <p:nvSpPr>
          <p:cNvPr id="30" name="Right Arrow 29"/>
          <p:cNvSpPr/>
          <p:nvPr/>
        </p:nvSpPr>
        <p:spPr>
          <a:xfrm rot="20540593" flipH="1" flipV="1">
            <a:off x="9748386" y="319811"/>
            <a:ext cx="390248" cy="194137"/>
          </a:xfrm>
          <a:prstGeom prst="rightArrow">
            <a:avLst>
              <a:gd name="adj1" fmla="val 29950"/>
              <a:gd name="adj2" fmla="val 50000"/>
            </a:avLst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1210388" flipH="1" flipV="1">
            <a:off x="2662824" y="2983268"/>
            <a:ext cx="1557474" cy="115749"/>
          </a:xfrm>
          <a:prstGeom prst="right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1480489" flipH="1" flipV="1">
            <a:off x="9771733" y="1766031"/>
            <a:ext cx="428759" cy="105554"/>
          </a:xfrm>
          <a:prstGeom prst="right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0145479" y="180307"/>
            <a:ext cx="1727171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Free Weekend</a:t>
            </a:r>
          </a:p>
        </p:txBody>
      </p:sp>
      <p:sp>
        <p:nvSpPr>
          <p:cNvPr id="38" name="Right Arrow 37"/>
          <p:cNvSpPr/>
          <p:nvPr/>
        </p:nvSpPr>
        <p:spPr>
          <a:xfrm rot="328374" flipH="1" flipV="1">
            <a:off x="9769391" y="1917649"/>
            <a:ext cx="400479" cy="117307"/>
          </a:xfrm>
          <a:prstGeom prst="right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19967512" flipH="1" flipV="1">
            <a:off x="9728943" y="2553173"/>
            <a:ext cx="706594" cy="100762"/>
          </a:xfrm>
          <a:prstGeom prst="right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 rot="10800000" flipH="1" flipV="1">
            <a:off x="2844112" y="4593703"/>
            <a:ext cx="1416855" cy="106950"/>
          </a:xfrm>
          <a:prstGeom prst="right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37">
            <a:extLst>
              <a:ext uri="{FF2B5EF4-FFF2-40B4-BE49-F238E27FC236}">
                <a16:creationId xmlns:a16="http://schemas.microsoft.com/office/drawing/2014/main" id="{926C4C88-1796-4185-AE84-A02E958F2845}"/>
              </a:ext>
            </a:extLst>
          </p:cNvPr>
          <p:cNvSpPr/>
          <p:nvPr/>
        </p:nvSpPr>
        <p:spPr>
          <a:xfrm flipH="1" flipV="1">
            <a:off x="9745000" y="2126068"/>
            <a:ext cx="400479" cy="117306"/>
          </a:xfrm>
          <a:prstGeom prst="right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32">
            <a:extLst>
              <a:ext uri="{FF2B5EF4-FFF2-40B4-BE49-F238E27FC236}">
                <a16:creationId xmlns:a16="http://schemas.microsoft.com/office/drawing/2014/main" id="{195EEE5A-FA56-4ACC-A066-97545563CF54}"/>
              </a:ext>
            </a:extLst>
          </p:cNvPr>
          <p:cNvSpPr/>
          <p:nvPr/>
        </p:nvSpPr>
        <p:spPr>
          <a:xfrm rot="9500824" flipH="1" flipV="1">
            <a:off x="2583109" y="2425887"/>
            <a:ext cx="1692304" cy="114407"/>
          </a:xfrm>
          <a:prstGeom prst="right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90544F7-AF47-446B-B178-FE0929F6AEC2}"/>
              </a:ext>
            </a:extLst>
          </p:cNvPr>
          <p:cNvSpPr/>
          <p:nvPr/>
        </p:nvSpPr>
        <p:spPr>
          <a:xfrm>
            <a:off x="4282546" y="4004487"/>
            <a:ext cx="1133872" cy="2614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AF5EEFC-C9E8-46B7-A8BD-9D5330FE2DA8}"/>
              </a:ext>
            </a:extLst>
          </p:cNvPr>
          <p:cNvSpPr txBox="1"/>
          <p:nvPr/>
        </p:nvSpPr>
        <p:spPr>
          <a:xfrm>
            <a:off x="1276225" y="5025863"/>
            <a:ext cx="1361622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 Free Weekend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5EF475B-D47F-4D6E-90BB-E3892598FCCA}"/>
              </a:ext>
            </a:extLst>
          </p:cNvPr>
          <p:cNvSpPr txBox="1"/>
          <p:nvPr/>
        </p:nvSpPr>
        <p:spPr>
          <a:xfrm>
            <a:off x="1192677" y="6003332"/>
            <a:ext cx="1498862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REAL BREAK</a:t>
            </a:r>
          </a:p>
        </p:txBody>
      </p:sp>
      <p:sp>
        <p:nvSpPr>
          <p:cNvPr id="62" name="Right Arrow 43">
            <a:extLst>
              <a:ext uri="{FF2B5EF4-FFF2-40B4-BE49-F238E27FC236}">
                <a16:creationId xmlns:a16="http://schemas.microsoft.com/office/drawing/2014/main" id="{007F24F1-DD33-41CD-8BD3-6DF150391884}"/>
              </a:ext>
            </a:extLst>
          </p:cNvPr>
          <p:cNvSpPr/>
          <p:nvPr/>
        </p:nvSpPr>
        <p:spPr>
          <a:xfrm rot="11992936" flipH="1" flipV="1">
            <a:off x="2618689" y="5695480"/>
            <a:ext cx="1552720" cy="113780"/>
          </a:xfrm>
          <a:prstGeom prst="right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Content Placeholder 9">
            <a:extLst>
              <a:ext uri="{FF2B5EF4-FFF2-40B4-BE49-F238E27FC236}">
                <a16:creationId xmlns:a16="http://schemas.microsoft.com/office/drawing/2014/main" id="{3677AA8B-3D89-4DC5-AC1E-4660615F8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052" y="66701"/>
            <a:ext cx="5484137" cy="67245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46617" y="6533531"/>
            <a:ext cx="4313608" cy="2666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52E913-BF23-491F-92C1-04AB1D69F0AC}"/>
              </a:ext>
            </a:extLst>
          </p:cNvPr>
          <p:cNvSpPr/>
          <p:nvPr/>
        </p:nvSpPr>
        <p:spPr>
          <a:xfrm>
            <a:off x="8610630" y="368025"/>
            <a:ext cx="1112572" cy="3033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6CCF27E-8D24-4EFB-9D4F-2883E1A0FA8A}"/>
              </a:ext>
            </a:extLst>
          </p:cNvPr>
          <p:cNvSpPr/>
          <p:nvPr/>
        </p:nvSpPr>
        <p:spPr>
          <a:xfrm>
            <a:off x="8553877" y="1640542"/>
            <a:ext cx="1169325" cy="6960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?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AD5BF29-A0A8-4F47-AF3E-05E3A2A6FA02}"/>
              </a:ext>
            </a:extLst>
          </p:cNvPr>
          <p:cNvSpPr/>
          <p:nvPr/>
        </p:nvSpPr>
        <p:spPr>
          <a:xfrm>
            <a:off x="4213151" y="3091604"/>
            <a:ext cx="5685296" cy="2163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 rot="1119641" flipH="1" flipV="1">
            <a:off x="9773282" y="3700188"/>
            <a:ext cx="844607" cy="104588"/>
          </a:xfrm>
          <a:prstGeom prst="right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941DBF4-E389-491A-9462-B853B81E68FF}"/>
              </a:ext>
            </a:extLst>
          </p:cNvPr>
          <p:cNvSpPr/>
          <p:nvPr/>
        </p:nvSpPr>
        <p:spPr>
          <a:xfrm>
            <a:off x="8445446" y="3436881"/>
            <a:ext cx="1361622" cy="330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0E6BC58-2457-4DC3-A4BC-43C46C4D436F}"/>
              </a:ext>
            </a:extLst>
          </p:cNvPr>
          <p:cNvSpPr/>
          <p:nvPr/>
        </p:nvSpPr>
        <p:spPr>
          <a:xfrm>
            <a:off x="4221449" y="2064063"/>
            <a:ext cx="1269404" cy="2163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32">
            <a:extLst>
              <a:ext uri="{FF2B5EF4-FFF2-40B4-BE49-F238E27FC236}">
                <a16:creationId xmlns:a16="http://schemas.microsoft.com/office/drawing/2014/main" id="{73BA09D9-D883-43A3-9D3C-12B4E1377C24}"/>
              </a:ext>
            </a:extLst>
          </p:cNvPr>
          <p:cNvSpPr/>
          <p:nvPr/>
        </p:nvSpPr>
        <p:spPr>
          <a:xfrm rot="11211981" flipH="1">
            <a:off x="2690524" y="6350440"/>
            <a:ext cx="2769647" cy="160318"/>
          </a:xfrm>
          <a:prstGeom prst="rightArrow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4B9D0A7-E40C-47D7-9E97-B68F5078A8CA}"/>
              </a:ext>
            </a:extLst>
          </p:cNvPr>
          <p:cNvSpPr/>
          <p:nvPr/>
        </p:nvSpPr>
        <p:spPr>
          <a:xfrm>
            <a:off x="4129231" y="5915161"/>
            <a:ext cx="1361622" cy="2614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19ED063-5FDF-4E13-BB49-05260DF47716}"/>
              </a:ext>
            </a:extLst>
          </p:cNvPr>
          <p:cNvSpPr/>
          <p:nvPr/>
        </p:nvSpPr>
        <p:spPr>
          <a:xfrm>
            <a:off x="4297205" y="4538992"/>
            <a:ext cx="1193647" cy="2163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631B58E-F69F-40FC-987E-5225FB8A79EB}"/>
              </a:ext>
            </a:extLst>
          </p:cNvPr>
          <p:cNvSpPr txBox="1"/>
          <p:nvPr/>
        </p:nvSpPr>
        <p:spPr>
          <a:xfrm>
            <a:off x="1106316" y="4433833"/>
            <a:ext cx="1727171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Free Weekend!</a:t>
            </a:r>
          </a:p>
        </p:txBody>
      </p:sp>
    </p:spTree>
    <p:extLst>
      <p:ext uri="{BB962C8B-B14F-4D97-AF65-F5344CB8AC3E}">
        <p14:creationId xmlns:p14="http://schemas.microsoft.com/office/powerpoint/2010/main" val="3961975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25630-E291-4FBC-8AD2-3FFD492A7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134" y="365125"/>
            <a:ext cx="9270287" cy="13255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Year 1 Courses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16C8E1-529C-4A6A-86B2-BE795882FC6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296008" y="2011026"/>
            <a:ext cx="10092541" cy="448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13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B5D5-51FA-48BE-AB63-94FAEC423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386" y="455174"/>
            <a:ext cx="9717997" cy="1325563"/>
          </a:xfrm>
        </p:spPr>
        <p:txBody>
          <a:bodyPr>
            <a:normAutofit fontScale="90000"/>
          </a:bodyPr>
          <a:lstStyle/>
          <a:p>
            <a:br>
              <a:rPr lang="en-US" b="0" dirty="0">
                <a:latin typeface="Calibri" panose="020F0502020204030204"/>
              </a:rPr>
            </a:br>
            <a:r>
              <a:rPr lang="en-US" sz="4900" dirty="0">
                <a:latin typeface="Calibri" panose="020F0502020204030204"/>
              </a:rPr>
              <a:t>Year 2 Courses</a:t>
            </a:r>
            <a:br>
              <a:rPr lang="en-US" b="0" dirty="0">
                <a:latin typeface="Calibri" panose="020F0502020204030204"/>
              </a:rPr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9C570AA-9DBE-4B05-8127-219B602F0CB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237001" y="2099448"/>
            <a:ext cx="10412768" cy="36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248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1192F-F30C-4627-8B03-4959CAB2B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57" y="336885"/>
            <a:ext cx="9601200" cy="1485900"/>
          </a:xfrm>
        </p:spPr>
        <p:txBody>
          <a:bodyPr/>
          <a:lstStyle/>
          <a:p>
            <a:r>
              <a:rPr lang="en-US" dirty="0"/>
              <a:t>MSBS – Class of 2024</a:t>
            </a:r>
            <a:br>
              <a:rPr lang="en-US" dirty="0"/>
            </a:br>
            <a:r>
              <a:rPr lang="en-US" dirty="0"/>
              <a:t>Test Schedule &amp; Important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0286F-5033-4FB7-8181-FC64C183F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3553" y="3490912"/>
            <a:ext cx="9601200" cy="3581400"/>
          </a:xfrm>
        </p:spPr>
        <p:txBody>
          <a:bodyPr/>
          <a:lstStyle/>
          <a:p>
            <a:pPr marL="987552" lvl="2" indent="0">
              <a:buNone/>
            </a:pPr>
            <a:r>
              <a:rPr lang="en-US" dirty="0"/>
              <a:t>				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F3F98-0B2F-4521-9AAC-36518EB37C5D}"/>
              </a:ext>
            </a:extLst>
          </p:cNvPr>
          <p:cNvSpPr txBox="1"/>
          <p:nvPr/>
        </p:nvSpPr>
        <p:spPr>
          <a:xfrm>
            <a:off x="874057" y="5646875"/>
            <a:ext cx="2584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Graduation – Saturday, </a:t>
            </a:r>
          </a:p>
          <a:p>
            <a:r>
              <a:rPr lang="en-US" dirty="0"/>
              <a:t>May 11,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5B84AC-C644-4D6F-9BEB-7FA02105A764}"/>
              </a:ext>
            </a:extLst>
          </p:cNvPr>
          <p:cNvSpPr txBox="1"/>
          <p:nvPr/>
        </p:nvSpPr>
        <p:spPr>
          <a:xfrm>
            <a:off x="10215282" y="316468"/>
            <a:ext cx="1515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*ACRONYMS</a:t>
            </a:r>
            <a:endParaRPr lang="en-US" dirty="0"/>
          </a:p>
        </p:txBody>
      </p:sp>
      <p:pic>
        <p:nvPicPr>
          <p:cNvPr id="1026" name="Picture 7" descr="cid:image007.png@01D9BEE2.4C47A3B0">
            <a:extLst>
              <a:ext uri="{FF2B5EF4-FFF2-40B4-BE49-F238E27FC236}">
                <a16:creationId xmlns:a16="http://schemas.microsoft.com/office/drawing/2014/main" id="{4F8D7803-FFC0-49D0-9FAF-85D1F6287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43" y="1711698"/>
            <a:ext cx="76581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84174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2152</TotalTime>
  <Words>475</Words>
  <Application>Microsoft Office PowerPoint</Application>
  <PresentationFormat>Widescreen</PresentationFormat>
  <Paragraphs>80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Franklin Gothic Book</vt:lpstr>
      <vt:lpstr>Nirmala UI</vt:lpstr>
      <vt:lpstr>Crop</vt:lpstr>
      <vt:lpstr>All you need to know and more</vt:lpstr>
      <vt:lpstr>PowerPoint Presentation</vt:lpstr>
      <vt:lpstr>PowerPoint Presentation</vt:lpstr>
      <vt:lpstr>Four Year Overview</vt:lpstr>
      <vt:lpstr>PowerPoint Presentation</vt:lpstr>
      <vt:lpstr>PowerPoint Presentation</vt:lpstr>
      <vt:lpstr> Year 1 Courses </vt:lpstr>
      <vt:lpstr> Year 2 Courses </vt:lpstr>
      <vt:lpstr>MSBS – Class of 2024 Test Schedule &amp; Important Dates</vt:lpstr>
      <vt:lpstr>OTHER HELPFUL CALENDARS – Class of 2027 Academic Calendar</vt:lpstr>
      <vt:lpstr>OTHER HELPFUL CALENDARS- Student Activities Calendar</vt:lpstr>
      <vt:lpstr>Other Valuable Resources:</vt:lpstr>
      <vt:lpstr>Support Required!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you need to know and more</dc:title>
  <dc:creator>Vielane Van Noy</dc:creator>
  <cp:lastModifiedBy>Vielane Van Noy</cp:lastModifiedBy>
  <cp:revision>64</cp:revision>
  <dcterms:created xsi:type="dcterms:W3CDTF">2020-07-17T00:49:30Z</dcterms:created>
  <dcterms:modified xsi:type="dcterms:W3CDTF">2023-07-25T16:47:15Z</dcterms:modified>
</cp:coreProperties>
</file>