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29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68"/>
  </p:notesMasterIdLst>
  <p:sldIdLst>
    <p:sldId id="256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283" r:id="rId51"/>
    <p:sldId id="284" r:id="rId52"/>
    <p:sldId id="285" r:id="rId53"/>
    <p:sldId id="286" r:id="rId54"/>
    <p:sldId id="287" r:id="rId55"/>
    <p:sldId id="288" r:id="rId56"/>
    <p:sldId id="289" r:id="rId57"/>
    <p:sldId id="290" r:id="rId58"/>
    <p:sldId id="291" r:id="rId59"/>
    <p:sldId id="292" r:id="rId60"/>
    <p:sldId id="293" r:id="rId61"/>
    <p:sldId id="294" r:id="rId62"/>
    <p:sldId id="295" r:id="rId63"/>
    <p:sldId id="296" r:id="rId64"/>
    <p:sldId id="297" r:id="rId65"/>
    <p:sldId id="298" r:id="rId66"/>
    <p:sldId id="299" r:id="rId6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Open Sans 2" charset="1" panose="020B0606030504020204"/>
      <p:regular r:id="rId10"/>
    </p:embeddedFont>
    <p:embeddedFont>
      <p:font typeface="Open Sans 2 Bold" charset="1" panose="020B0806030504020204"/>
      <p:regular r:id="rId11"/>
    </p:embeddedFont>
    <p:embeddedFont>
      <p:font typeface="Open Sans 2 Italics" charset="1" panose="020B0606030504020204"/>
      <p:regular r:id="rId12"/>
    </p:embeddedFont>
    <p:embeddedFont>
      <p:font typeface="Open Sans 2 Bold Italics" charset="1" panose="020B0806030504020204"/>
      <p:regular r:id="rId13"/>
    </p:embeddedFont>
    <p:embeddedFont>
      <p:font typeface="Indira K 1" charset="1" panose="00000000000000000000"/>
      <p:regular r:id="rId14"/>
    </p:embeddedFont>
    <p:embeddedFont>
      <p:font typeface="Open Sans 1" charset="1" panose="020B0606030504020204"/>
      <p:regular r:id="rId15"/>
    </p:embeddedFont>
    <p:embeddedFont>
      <p:font typeface="Open Sans 1 Bold" charset="1" panose="020B0806030504020204"/>
      <p:regular r:id="rId16"/>
    </p:embeddedFont>
    <p:embeddedFont>
      <p:font typeface="Open Sans 1 Italics" charset="1" panose="020B0606030504020204"/>
      <p:regular r:id="rId17"/>
    </p:embeddedFont>
    <p:embeddedFont>
      <p:font typeface="Open Sans 1 Bold Italics" charset="1" panose="020B0806030504020204"/>
      <p:regular r:id="rId18"/>
    </p:embeddedFont>
    <p:embeddedFont>
      <p:font typeface="Open Sans 1 Light" charset="1" panose="020B0306030504020204"/>
      <p:regular r:id="rId19"/>
    </p:embeddedFont>
    <p:embeddedFont>
      <p:font typeface="Open Sans 1 Light Italics" charset="1" panose="020B0306030504020204"/>
      <p:regular r:id="rId20"/>
    </p:embeddedFont>
    <p:embeddedFont>
      <p:font typeface="Open Sans 1 Ultra-Bold" charset="1" panose="00000000000000000000"/>
      <p:regular r:id="rId21"/>
    </p:embeddedFont>
    <p:embeddedFont>
      <p:font typeface="Open Sans 1 Ultra-Bold Italics" charset="1" panose="00000000000000000000"/>
      <p:regular r:id="rId22"/>
    </p:embeddedFont>
    <p:embeddedFont>
      <p:font typeface="Indira K 2" charset="1" panose="000000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slides/slide1.xml" Type="http://schemas.openxmlformats.org/officeDocument/2006/relationships/slide"/><Relationship Id="rId25" Target="slides/slide2.xml" Type="http://schemas.openxmlformats.org/officeDocument/2006/relationships/slide"/><Relationship Id="rId26" Target="slides/slide3.xml" Type="http://schemas.openxmlformats.org/officeDocument/2006/relationships/slide"/><Relationship Id="rId27" Target="slides/slide4.xml" Type="http://schemas.openxmlformats.org/officeDocument/2006/relationships/slide"/><Relationship Id="rId28" Target="slides/slide5.xml" Type="http://schemas.openxmlformats.org/officeDocument/2006/relationships/slide"/><Relationship Id="rId29" Target="slides/slide6.xml" Type="http://schemas.openxmlformats.org/officeDocument/2006/relationships/slide"/><Relationship Id="rId3" Target="viewProps.xml" Type="http://schemas.openxmlformats.org/officeDocument/2006/relationships/viewProps"/><Relationship Id="rId30" Target="slides/slide7.xml" Type="http://schemas.openxmlformats.org/officeDocument/2006/relationships/slide"/><Relationship Id="rId31" Target="slides/slide8.xml" Type="http://schemas.openxmlformats.org/officeDocument/2006/relationships/slide"/><Relationship Id="rId32" Target="slides/slide9.xml" Type="http://schemas.openxmlformats.org/officeDocument/2006/relationships/slide"/><Relationship Id="rId33" Target="slides/slide10.xml" Type="http://schemas.openxmlformats.org/officeDocument/2006/relationships/slide"/><Relationship Id="rId34" Target="slides/slide11.xml" Type="http://schemas.openxmlformats.org/officeDocument/2006/relationships/slide"/><Relationship Id="rId35" Target="slides/slide12.xml" Type="http://schemas.openxmlformats.org/officeDocument/2006/relationships/slide"/><Relationship Id="rId36" Target="slides/slide13.xml" Type="http://schemas.openxmlformats.org/officeDocument/2006/relationships/slide"/><Relationship Id="rId37" Target="slides/slide14.xml" Type="http://schemas.openxmlformats.org/officeDocument/2006/relationships/slide"/><Relationship Id="rId38" Target="slides/slide15.xml" Type="http://schemas.openxmlformats.org/officeDocument/2006/relationships/slide"/><Relationship Id="rId39" Target="slides/slide16.xml" Type="http://schemas.openxmlformats.org/officeDocument/2006/relationships/slide"/><Relationship Id="rId4" Target="theme/theme1.xml" Type="http://schemas.openxmlformats.org/officeDocument/2006/relationships/theme"/><Relationship Id="rId40" Target="slides/slide17.xml" Type="http://schemas.openxmlformats.org/officeDocument/2006/relationships/slide"/><Relationship Id="rId41" Target="slides/slide18.xml" Type="http://schemas.openxmlformats.org/officeDocument/2006/relationships/slide"/><Relationship Id="rId42" Target="slides/slide19.xml" Type="http://schemas.openxmlformats.org/officeDocument/2006/relationships/slide"/><Relationship Id="rId43" Target="slides/slide20.xml" Type="http://schemas.openxmlformats.org/officeDocument/2006/relationships/slide"/><Relationship Id="rId44" Target="slides/slide21.xml" Type="http://schemas.openxmlformats.org/officeDocument/2006/relationships/slide"/><Relationship Id="rId45" Target="slides/slide22.xml" Type="http://schemas.openxmlformats.org/officeDocument/2006/relationships/slide"/><Relationship Id="rId46" Target="slides/slide23.xml" Type="http://schemas.openxmlformats.org/officeDocument/2006/relationships/slide"/><Relationship Id="rId47" Target="slides/slide24.xml" Type="http://schemas.openxmlformats.org/officeDocument/2006/relationships/slide"/><Relationship Id="rId48" Target="slides/slide25.xml" Type="http://schemas.openxmlformats.org/officeDocument/2006/relationships/slide"/><Relationship Id="rId49" Target="slides/slide26.xml" Type="http://schemas.openxmlformats.org/officeDocument/2006/relationships/slide"/><Relationship Id="rId5" Target="tableStyles.xml" Type="http://schemas.openxmlformats.org/officeDocument/2006/relationships/tableStyles"/><Relationship Id="rId50" Target="slides/slide27.xml" Type="http://schemas.openxmlformats.org/officeDocument/2006/relationships/slide"/><Relationship Id="rId51" Target="slides/slide28.xml" Type="http://schemas.openxmlformats.org/officeDocument/2006/relationships/slide"/><Relationship Id="rId52" Target="slides/slide29.xml" Type="http://schemas.openxmlformats.org/officeDocument/2006/relationships/slide"/><Relationship Id="rId53" Target="slides/slide30.xml" Type="http://schemas.openxmlformats.org/officeDocument/2006/relationships/slide"/><Relationship Id="rId54" Target="slides/slide31.xml" Type="http://schemas.openxmlformats.org/officeDocument/2006/relationships/slide"/><Relationship Id="rId55" Target="slides/slide32.xml" Type="http://schemas.openxmlformats.org/officeDocument/2006/relationships/slide"/><Relationship Id="rId56" Target="slides/slide33.xml" Type="http://schemas.openxmlformats.org/officeDocument/2006/relationships/slide"/><Relationship Id="rId57" Target="slides/slide34.xml" Type="http://schemas.openxmlformats.org/officeDocument/2006/relationships/slide"/><Relationship Id="rId58" Target="slides/slide35.xml" Type="http://schemas.openxmlformats.org/officeDocument/2006/relationships/slide"/><Relationship Id="rId59" Target="slides/slide36.xml" Type="http://schemas.openxmlformats.org/officeDocument/2006/relationships/slide"/><Relationship Id="rId6" Target="fonts/font6.fntdata" Type="http://schemas.openxmlformats.org/officeDocument/2006/relationships/font"/><Relationship Id="rId60" Target="slides/slide37.xml" Type="http://schemas.openxmlformats.org/officeDocument/2006/relationships/slide"/><Relationship Id="rId61" Target="slides/slide38.xml" Type="http://schemas.openxmlformats.org/officeDocument/2006/relationships/slide"/><Relationship Id="rId62" Target="slides/slide39.xml" Type="http://schemas.openxmlformats.org/officeDocument/2006/relationships/slide"/><Relationship Id="rId63" Target="slides/slide40.xml" Type="http://schemas.openxmlformats.org/officeDocument/2006/relationships/slide"/><Relationship Id="rId64" Target="slides/slide41.xml" Type="http://schemas.openxmlformats.org/officeDocument/2006/relationships/slide"/><Relationship Id="rId65" Target="slides/slide42.xml" Type="http://schemas.openxmlformats.org/officeDocument/2006/relationships/slide"/><Relationship Id="rId66" Target="slides/slide43.xml" Type="http://schemas.openxmlformats.org/officeDocument/2006/relationships/slide"/><Relationship Id="rId67" Target="slides/slide44.xml" Type="http://schemas.openxmlformats.org/officeDocument/2006/relationships/slide"/><Relationship Id="rId68" Target="notesMasters/notesMaster1.xml" Type="http://schemas.openxmlformats.org/officeDocument/2006/relationships/notesMaster"/><Relationship Id="rId69" Target="theme/theme2.xml" Type="http://schemas.openxmlformats.org/officeDocument/2006/relationships/theme"/><Relationship Id="rId7" Target="fonts/font7.fntdata" Type="http://schemas.openxmlformats.org/officeDocument/2006/relationships/font"/><Relationship Id="rId70" Target="notesSlides/notesSlide1.xml" Type="http://schemas.openxmlformats.org/officeDocument/2006/relationships/notesSlide"/><Relationship Id="rId71" Target="notesSlides/notesSlide2.xml" Type="http://schemas.openxmlformats.org/officeDocument/2006/relationships/notesSlide"/><Relationship Id="rId72" Target="notesSlides/notesSlide3.xml" Type="http://schemas.openxmlformats.org/officeDocument/2006/relationships/notesSlide"/><Relationship Id="rId73" Target="notesSlides/notesSlide4.xml" Type="http://schemas.openxmlformats.org/officeDocument/2006/relationships/notesSlide"/><Relationship Id="rId74" Target="notesSlides/notesSlide5.xml" Type="http://schemas.openxmlformats.org/officeDocument/2006/relationships/notesSlide"/><Relationship Id="rId75" Target="notesSlides/notesSlide6.xml" Type="http://schemas.openxmlformats.org/officeDocument/2006/relationships/notesSlide"/><Relationship Id="rId76" Target="notesSlides/notesSlide7.xml" Type="http://schemas.openxmlformats.org/officeDocument/2006/relationships/notesSlide"/><Relationship Id="rId77" Target="notesSlides/notesSlide8.xml" Type="http://schemas.openxmlformats.org/officeDocument/2006/relationships/notesSlide"/><Relationship Id="rId78" Target="notesSlides/notesSlide9.xml" Type="http://schemas.openxmlformats.org/officeDocument/2006/relationships/notesSlide"/><Relationship Id="rId79" Target="notesSlides/notesSlide10.xml" Type="http://schemas.openxmlformats.org/officeDocument/2006/relationships/notesSlide"/><Relationship Id="rId8" Target="fonts/font8.fntdata" Type="http://schemas.openxmlformats.org/officeDocument/2006/relationships/font"/><Relationship Id="rId80" Target="notesSlides/notesSlide11.xml" Type="http://schemas.openxmlformats.org/officeDocument/2006/relationships/notesSlide"/><Relationship Id="rId81" Target="notesSlides/notesSlide12.xml" Type="http://schemas.openxmlformats.org/officeDocument/2006/relationships/notesSlide"/><Relationship Id="rId82" Target="notesSlides/notesSlide13.xml" Type="http://schemas.openxmlformats.org/officeDocument/2006/relationships/notesSlide"/><Relationship Id="rId83" Target="notesSlides/notesSlide14.xml" Type="http://schemas.openxmlformats.org/officeDocument/2006/relationships/notesSlide"/><Relationship Id="rId84" Target="notesSlides/notesSlide15.xml" Type="http://schemas.openxmlformats.org/officeDocument/2006/relationships/notesSlide"/><Relationship Id="rId85" Target="notesSlides/notesSlide16.xml" Type="http://schemas.openxmlformats.org/officeDocument/2006/relationships/notesSlide"/><Relationship Id="rId86" Target="notesSlides/notesSlide17.xml" Type="http://schemas.openxmlformats.org/officeDocument/2006/relationships/notesSlide"/><Relationship Id="rId87" Target="notesSlides/notesSlide18.xml" Type="http://schemas.openxmlformats.org/officeDocument/2006/relationships/notesSlide"/><Relationship Id="rId88" Target="notesSlides/notesSlide19.xml" Type="http://schemas.openxmlformats.org/officeDocument/2006/relationships/notesSlide"/><Relationship Id="rId89" Target="notesSlides/notesSlide20.xml" Type="http://schemas.openxmlformats.org/officeDocument/2006/relationships/notesSlide"/><Relationship Id="rId9" Target="fonts/font9.fntdata" Type="http://schemas.openxmlformats.org/officeDocument/2006/relationships/font"/><Relationship Id="rId90" Target="notesSlides/notesSlide21.xml" Type="http://schemas.openxmlformats.org/officeDocument/2006/relationships/notesSlide"/><Relationship Id="rId91" Target="notesSlides/notesSlide22.xml" Type="http://schemas.openxmlformats.org/officeDocument/2006/relationships/notesSlide"/><Relationship Id="rId92" Target="notesSlides/notesSlide23.xml" Type="http://schemas.openxmlformats.org/officeDocument/2006/relationships/notesSlide"/><Relationship Id="rId93" Target="notesSlides/notesSlide24.xml" Type="http://schemas.openxmlformats.org/officeDocument/2006/relationships/notesSlide"/><Relationship Id="rId94" Target="notesSlides/notesSlide25.xml" Type="http://schemas.openxmlformats.org/officeDocument/2006/relationships/notesSlide"/><Relationship Id="rId95" Target="notesSlides/notesSlide26.xml" Type="http://schemas.openxmlformats.org/officeDocument/2006/relationships/notesSlide"/><Relationship Id="rId96" Target="notesSlides/notesSlide27.xml" Type="http://schemas.openxmlformats.org/officeDocument/2006/relationships/notesSlide"/><Relationship Id="rId97" Target="notesSlides/notesSlide28.xml" Type="http://schemas.openxmlformats.org/officeDocument/2006/relationships/notesSlide"/><Relationship Id="rId98" Target="notesSlides/notesSlide29.xml" Type="http://schemas.openxmlformats.org/officeDocument/2006/relationships/notesSlide"/></Relationships>
</file>

<file path=ppt/notesMasters/_rels/notesMaster1.xml.rels><?xml version="1.0" encoding="UTF-8" standalone="no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1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1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1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4.xml" Type="http://schemas.openxmlformats.org/officeDocument/2006/relationships/slide"/></Relationships>
</file>

<file path=ppt/notesSlides/_rels/notesSlide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20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5.xml" Type="http://schemas.openxmlformats.org/officeDocument/2006/relationships/slide"/></Relationships>
</file>

<file path=ppt/notesSlides/_rels/notesSlide21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6.xml" Type="http://schemas.openxmlformats.org/officeDocument/2006/relationships/slide"/></Relationships>
</file>

<file path=ppt/notesSlides/_rels/notesSlide22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7.xml" Type="http://schemas.openxmlformats.org/officeDocument/2006/relationships/slide"/></Relationships>
</file>

<file path=ppt/notesSlides/_rels/notesSlide2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8.xml" Type="http://schemas.openxmlformats.org/officeDocument/2006/relationships/slide"/></Relationships>
</file>

<file path=ppt/notesSlides/_rels/notesSlide2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0.xml" Type="http://schemas.openxmlformats.org/officeDocument/2006/relationships/slide"/></Relationships>
</file>

<file path=ppt/notesSlides/_rels/notesSlide2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1.xml" Type="http://schemas.openxmlformats.org/officeDocument/2006/relationships/slide"/></Relationships>
</file>

<file path=ppt/notesSlides/_rels/notesSlide2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2.xml" Type="http://schemas.openxmlformats.org/officeDocument/2006/relationships/slide"/></Relationships>
</file>

<file path=ppt/notesSlides/_rels/notesSlide2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1.xml" Type="http://schemas.openxmlformats.org/officeDocument/2006/relationships/slide"/></Relationships>
</file>

<file path=ppt/notesSlides/_rels/notesSlide2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3.xml" Type="http://schemas.openxmlformats.org/officeDocument/2006/relationships/slide"/></Relationships>
</file>

<file path=ppt/notesSlides/_rels/notesSlide2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4.xml" Type="http://schemas.openxmlformats.org/officeDocument/2006/relationships/slide"/></Relationships>
</file>

<file path=ppt/notesSlides/_rels/notesSlide3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6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7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8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9.xml.rels><?xml version="1.0" encoding="UTF-8" standalone="no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Welcome: KathrAnn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Just a few pictures of some of the groups.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Go over the groups you can join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Larissa introduce self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Heidi introduce self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Heidi introduce self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Helen introduce self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Helen comes on stage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Helen explains upcoming activities. </a:t>
            </a:r>
          </a:p>
          <a:p>
            <a:r>
              <a:rPr lang="en-US"/>
              <a:t>The resource night mention it goes with the insert in their brochure.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Helen: We plan activities most for Significant Others. </a:t>
            </a:r>
          </a:p>
          <a:p>
            <a:r>
              <a:rPr lang="en-US"/>
              <a:t>Also plan activities a few activities for whole family and date night.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Helen: We plan activities most for Significant Others. </a:t>
            </a:r>
          </a:p>
          <a:p>
            <a:r>
              <a:rPr lang="en-US"/>
              <a:t>Also plan activities a few activities for whole family and date night.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KathrAnn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Jess introduce self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KathrAnn will discuss our platforms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KathrAnn will talk about our website. (JESS click link and follow around as I talk about it?)</a:t>
            </a:r>
          </a:p>
          <a:p>
            <a:r>
              <a:rPr lang="en-US"/>
              <a:t>WEBSITE: </a:t>
            </a:r>
          </a:p>
          <a:p>
            <a:r>
              <a:rPr lang="en-US"/>
              <a:t>- Homepage: Signing up for newsletter</a:t>
            </a:r>
          </a:p>
          <a:p>
            <a:r>
              <a:rPr lang="en-US"/>
              <a:t>- About page: Read vision and mention can find presidency here</a:t>
            </a:r>
          </a:p>
          <a:p>
            <a:r>
              <a:rPr lang="en-US"/>
              <a:t>- Moral page: Explain what this is</a:t>
            </a:r>
          </a:p>
          <a:p>
            <a:r>
              <a:rPr lang="en-US"/>
              <a:t>- Resources page: show main resource page. Explain you can find students schedules (will add MSBS) Information about government benefits and savings, things to do in southern utah, helpful books/podcast, and groups.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KathrAnn will talk about our website. (JESS click link and follow around as I talk about it?)</a:t>
            </a:r>
          </a:p>
          <a:p>
            <a:r>
              <a:rPr lang="en-US"/>
              <a:t>WEBSITE: </a:t>
            </a:r>
          </a:p>
          <a:p>
            <a:r>
              <a:rPr lang="en-US"/>
              <a:t>- Homepage: Signing up for newsletter</a:t>
            </a:r>
          </a:p>
          <a:p>
            <a:r>
              <a:rPr lang="en-US"/>
              <a:t>- About page: Read vision and mention can find presidency here</a:t>
            </a:r>
          </a:p>
          <a:p>
            <a:r>
              <a:rPr lang="en-US"/>
              <a:t>- Moral page: Explain what this is</a:t>
            </a:r>
          </a:p>
          <a:p>
            <a:r>
              <a:rPr lang="en-US"/>
              <a:t>- Resources page: show main resource page. Explain you can find students schedules (will add MSBS) Information about government benefits and savings, things to do in southern utah, helpful books/podcast, and groups.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explain difference between the group and page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Vie comes up on stage and introduces herself, then pulls up her own slide show.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KathrAnn announces our keynote</a:t>
            </a:r>
          </a:p>
          <a:p>
            <a:r>
              <a:rPr lang="en-US"/>
              <a:t/>
            </a:r>
          </a:p>
          <a:p>
            <a:r>
              <a:rPr lang="en-US"/>
              <a:t>Sarah Nebeker is one of the most positive people I have ever met. Her husband is currently a 4th year and they have two adorable little girls together.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KathrAnn announces our keynote</a:t>
            </a:r>
          </a:p>
          <a:p>
            <a:r>
              <a:rPr lang="en-US"/>
              <a:t/>
            </a:r>
          </a:p>
          <a:p>
            <a:r>
              <a:rPr lang="en-US"/>
              <a:t>Sarah Nebeker is one of the most positive people I have ever met. Her husband is currently a 4th year and they have two adorable little girls together.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Mariana: While we set up our panelists you're welcome to take the time to chat with those around you. We also have a form, both up here on the screen and the paper one infront of you. Please take the time to fill this out so we can get to know you all better.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KathrAnn will end the Q&amp;A if no more Q's or around 8:30pm. </a:t>
            </a:r>
          </a:p>
          <a:p>
            <a:r>
              <a:rPr lang="en-US"/>
              <a:t>Thanking panelists, Vie and keynote.</a:t>
            </a:r>
          </a:p>
          <a:p>
            <a:r>
              <a:rPr lang="en-US"/>
              <a:t>Reminding members about upcoming events, to turn in papers at door to (Heidi?), and meet in the lobby for snacks and to buy some merch if they want.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KathrAnn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KathrAnn: Take some time to introduce you to each of our MSP Presidency members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KathrAnn Introduce self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KathrAnn Introduce self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KathrAnn Introduce self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Mariana introduce self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Just a few pictures of some of the groups.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png" Type="http://schemas.openxmlformats.org/officeDocument/2006/relationships/image"/><Relationship Id="rId12" Target="../media/image19.png" Type="http://schemas.openxmlformats.org/officeDocument/2006/relationships/image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https://www.supportingmyfuturedo.com/groups-and-clubs" TargetMode="External" Type="http://schemas.openxmlformats.org/officeDocument/2006/relationships/hyperlink"/><Relationship Id="rId6" Target="../media/image3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8.jpeg" Type="http://schemas.openxmlformats.org/officeDocument/2006/relationships/image"/><Relationship Id="rId6" Target="../media/image3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0.png" Type="http://schemas.openxmlformats.org/officeDocument/2006/relationships/image"/><Relationship Id="rId6" Target="https://app.starvingstudentcard.com/referral?code=31f5e8689f41ac60" TargetMode="External" Type="http://schemas.openxmlformats.org/officeDocument/2006/relationships/hyperlink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3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24.jpeg" Type="http://schemas.openxmlformats.org/officeDocument/2006/relationships/image"/><Relationship Id="rId6" Target="../media/image3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4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25.png" Type="http://schemas.openxmlformats.org/officeDocument/2006/relationships/image"/><Relationship Id="rId7" Target="../media/image26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7.png" Type="http://schemas.openxmlformats.org/officeDocument/2006/relationships/image"/><Relationship Id="rId6" Target="https://booking.appointy.com/en-US/indycloverstgeorge/bookings/service" TargetMode="External" Type="http://schemas.openxmlformats.org/officeDocument/2006/relationships/hyperlink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5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9.jpeg" Type="http://schemas.openxmlformats.org/officeDocument/2006/relationships/image"/><Relationship Id="rId6" Target="../media/image3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4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6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Relationship Id="rId7" Target="../media/image30.png" Type="http://schemas.openxmlformats.org/officeDocument/2006/relationships/image"/><Relationship Id="rId8" Target="../media/image31.pn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33.png" Type="http://schemas.openxmlformats.org/officeDocument/2006/relationships/image"/><Relationship Id="rId7" Target="../media/image34.pn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https://forms.gle/oU8gZ9Tg35GLV91B6" TargetMode="External" Type="http://schemas.openxmlformats.org/officeDocument/2006/relationships/hyperlink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0.jpeg" Type="http://schemas.openxmlformats.org/officeDocument/2006/relationships/image"/><Relationship Id="rId6" Target="../media/image3.pn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2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5.png" Type="http://schemas.openxmlformats.org/officeDocument/2006/relationships/image"/><Relationship Id="rId6" Target="https://www.supportingmyfuturedo.com" TargetMode="External" Type="http://schemas.openxmlformats.org/officeDocument/2006/relationships/hyperlink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3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6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37.jpeg" Type="http://schemas.openxmlformats.org/officeDocument/2006/relationships/image"/><Relationship Id="rId6" Target="https://www.instagram.com/rvusumsp/" TargetMode="External" Type="http://schemas.openxmlformats.org/officeDocument/2006/relationships/hyperlink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4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4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38.jpeg" Type="http://schemas.openxmlformats.org/officeDocument/2006/relationships/image"/><Relationship Id="rId7" Target="../media/image39.jpeg" Type="http://schemas.openxmlformats.org/officeDocument/2006/relationships/image"/><Relationship Id="rId8" Target="https://www.facebook.com/groups/1283313835089215" TargetMode="External" Type="http://schemas.openxmlformats.org/officeDocument/2006/relationships/hyperlink"/><Relationship Id="rId9" Target="https://www.facebook.com/rvumsp" TargetMode="External" Type="http://schemas.openxmlformats.org/officeDocument/2006/relationships/hyperlink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5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0.pn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6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3.pn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4.png" Type="http://schemas.openxmlformats.org/officeDocument/2006/relationships/image"/><Relationship Id="rId6" Target="../media/image45.sv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6.png" Type="http://schemas.openxmlformats.org/officeDocument/2006/relationships/image"/><Relationship Id="rId6" Target="../media/image47.png" Type="http://schemas.openxmlformats.org/officeDocument/2006/relationships/image"/><Relationship Id="rId7" Target="../media/image48.png" Type="http://schemas.openxmlformats.org/officeDocument/2006/relationships/image"/></Relationships>
</file>

<file path=ppt/slides/_rels/slide3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9.png" Type="http://schemas.openxmlformats.org/officeDocument/2006/relationships/image"/><Relationship Id="rId6" Target="../media/image50.png" Type="http://schemas.openxmlformats.org/officeDocument/2006/relationships/image"/><Relationship Id="rId7" Target="../media/image51.png" Type="http://schemas.openxmlformats.org/officeDocument/2006/relationships/image"/><Relationship Id="rId8" Target="../media/image52.png" Type="http://schemas.openxmlformats.org/officeDocument/2006/relationships/image"/></Relationships>
</file>

<file path=ppt/slides/_rels/slide3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53.png" Type="http://schemas.openxmlformats.org/officeDocument/2006/relationships/image"/></Relationships>
</file>

<file path=ppt/slides/_rels/slide3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54.png" Type="http://schemas.openxmlformats.org/officeDocument/2006/relationships/image"/><Relationship Id="rId6" Target="../media/image55.png" Type="http://schemas.openxmlformats.org/officeDocument/2006/relationships/image"/></Relationships>
</file>

<file path=ppt/slides/_rels/slide3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3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jpeg" Type="http://schemas.openxmlformats.org/officeDocument/2006/relationships/image"/><Relationship Id="rId11" Target="../media/image3.pn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5.jpeg" Type="http://schemas.openxmlformats.org/officeDocument/2006/relationships/image"/><Relationship Id="rId6" Target="../media/image6.jpeg" Type="http://schemas.openxmlformats.org/officeDocument/2006/relationships/image"/><Relationship Id="rId7" Target="../media/image7.jpeg" Type="http://schemas.openxmlformats.org/officeDocument/2006/relationships/image"/><Relationship Id="rId8" Target="../media/image8.jpeg" Type="http://schemas.openxmlformats.org/officeDocument/2006/relationships/image"/><Relationship Id="rId9" Target="../media/image9.jpeg" Type="http://schemas.openxmlformats.org/officeDocument/2006/relationships/image"/></Relationships>
</file>

<file path=ppt/slides/_rels/slide4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56.png" Type="http://schemas.openxmlformats.org/officeDocument/2006/relationships/image"/></Relationships>
</file>

<file path=ppt/slides/_rels/slide4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7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57.png" Type="http://schemas.openxmlformats.org/officeDocument/2006/relationships/image"/></Relationships>
</file>

<file path=ppt/slides/_rels/slide4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58.png" Type="http://schemas.openxmlformats.org/officeDocument/2006/relationships/image"/><Relationship Id="rId6" Target="../media/image59.png" Type="http://schemas.openxmlformats.org/officeDocument/2006/relationships/image"/><Relationship Id="rId7" Target="../media/image60.png" Type="http://schemas.openxmlformats.org/officeDocument/2006/relationships/image"/><Relationship Id="rId8" Target="../media/image61.png" Type="http://schemas.openxmlformats.org/officeDocument/2006/relationships/image"/><Relationship Id="rId9" Target="../media/image62.png" Type="http://schemas.openxmlformats.org/officeDocument/2006/relationships/image"/></Relationships>
</file>

<file path=ppt/slides/_rels/slide4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8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https://forms.gle/d7cbJoiJ4BDgFJGZ8" TargetMode="External" Type="http://schemas.openxmlformats.org/officeDocument/2006/relationships/hyperlink"/></Relationships>
</file>

<file path=ppt/slides/_rels/slide4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9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6.jpeg" Type="http://schemas.openxmlformats.org/officeDocument/2006/relationships/image"/><Relationship Id="rId6" Target="../media/image3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11.jpeg" Type="http://schemas.openxmlformats.org/officeDocument/2006/relationships/image"/><Relationship Id="rId6" Target="../media/image3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12.png" Type="http://schemas.openxmlformats.org/officeDocument/2006/relationships/image"/><Relationship Id="rId7" Target="https://www.supportingmyfuturedo.com/morale" TargetMode="External" Type="http://schemas.openxmlformats.org/officeDocument/2006/relationships/hyperlink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5.jpeg" Type="http://schemas.openxmlformats.org/officeDocument/2006/relationships/image"/><Relationship Id="rId6" Target="../media/image3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50754" y="932697"/>
            <a:ext cx="9850583" cy="9846480"/>
          </a:xfrm>
          <a:custGeom>
            <a:avLst/>
            <a:gdLst/>
            <a:ahLst/>
            <a:cxnLst/>
            <a:rect r="r" b="b" t="t" l="l"/>
            <a:pathLst>
              <a:path h="9846480" w="9850583">
                <a:moveTo>
                  <a:pt x="0" y="0"/>
                </a:moveTo>
                <a:lnTo>
                  <a:pt x="9850583" y="0"/>
                </a:lnTo>
                <a:lnTo>
                  <a:pt x="9850583" y="9846480"/>
                </a:lnTo>
                <a:lnTo>
                  <a:pt x="0" y="98464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TextBox 6" id="6"/>
          <p:cNvSpPr txBox="true"/>
          <p:nvPr/>
        </p:nvSpPr>
        <p:spPr>
          <a:xfrm rot="-5400000">
            <a:off x="12889179" y="3571875"/>
            <a:ext cx="8151560" cy="3143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39435B"/>
                </a:solidFill>
                <a:latin typeface="Indira K 1"/>
              </a:rPr>
              <a:t>Orientation</a:t>
            </a:r>
          </a:p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39435B"/>
                </a:solidFill>
                <a:latin typeface="Indira K 1"/>
              </a:rPr>
              <a:t>2023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00540"/>
            <a:ext cx="8151560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39435B"/>
                </a:solidFill>
                <a:latin typeface="Indira K 1"/>
              </a:rPr>
              <a:t>Welcome!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-3483891" y="1559467"/>
            <a:ext cx="7168066" cy="7168066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-5400000">
            <a:off x="13580081" y="3371382"/>
            <a:ext cx="8002501" cy="1338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4"/>
              </a:lnSpc>
            </a:pPr>
            <a:r>
              <a:rPr lang="en-US" sz="9934">
                <a:solidFill>
                  <a:srgbClr val="39435B"/>
                </a:solidFill>
                <a:latin typeface="Indira K 1"/>
              </a:rPr>
              <a:t>Get Involved!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19808" y="6121826"/>
            <a:ext cx="3650257" cy="3839807"/>
          </a:xfrm>
          <a:custGeom>
            <a:avLst/>
            <a:gdLst/>
            <a:ahLst/>
            <a:cxnLst/>
            <a:rect r="r" b="b" t="t" l="l"/>
            <a:pathLst>
              <a:path h="3839807" w="3650257">
                <a:moveTo>
                  <a:pt x="0" y="0"/>
                </a:moveTo>
                <a:lnTo>
                  <a:pt x="3650257" y="0"/>
                </a:lnTo>
                <a:lnTo>
                  <a:pt x="3650257" y="3839806"/>
                </a:lnTo>
                <a:lnTo>
                  <a:pt x="0" y="3839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100" t="0" r="-12293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314821" y="2654415"/>
            <a:ext cx="4041892" cy="3317720"/>
          </a:xfrm>
          <a:custGeom>
            <a:avLst/>
            <a:gdLst/>
            <a:ahLst/>
            <a:cxnLst/>
            <a:rect r="r" b="b" t="t" l="l"/>
            <a:pathLst>
              <a:path h="3317720" w="4041892">
                <a:moveTo>
                  <a:pt x="0" y="0"/>
                </a:moveTo>
                <a:lnTo>
                  <a:pt x="4041892" y="0"/>
                </a:lnTo>
                <a:lnTo>
                  <a:pt x="4041892" y="3317720"/>
                </a:lnTo>
                <a:lnTo>
                  <a:pt x="0" y="33177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738261" y="2417386"/>
            <a:ext cx="5576560" cy="4182420"/>
          </a:xfrm>
          <a:custGeom>
            <a:avLst/>
            <a:gdLst/>
            <a:ahLst/>
            <a:cxnLst/>
            <a:rect r="r" b="b" t="t" l="l"/>
            <a:pathLst>
              <a:path h="4182420" w="5576560">
                <a:moveTo>
                  <a:pt x="0" y="0"/>
                </a:moveTo>
                <a:lnTo>
                  <a:pt x="5576560" y="0"/>
                </a:lnTo>
                <a:lnTo>
                  <a:pt x="5576560" y="4182420"/>
                </a:lnTo>
                <a:lnTo>
                  <a:pt x="0" y="41824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270065" y="5709522"/>
            <a:ext cx="3186974" cy="3740214"/>
          </a:xfrm>
          <a:custGeom>
            <a:avLst/>
            <a:gdLst/>
            <a:ahLst/>
            <a:cxnLst/>
            <a:rect r="r" b="b" t="t" l="l"/>
            <a:pathLst>
              <a:path h="3740214" w="3186974">
                <a:moveTo>
                  <a:pt x="0" y="0"/>
                </a:moveTo>
                <a:lnTo>
                  <a:pt x="3186974" y="0"/>
                </a:lnTo>
                <a:lnTo>
                  <a:pt x="3186974" y="3740215"/>
                </a:lnTo>
                <a:lnTo>
                  <a:pt x="0" y="37402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26851" y="5709522"/>
            <a:ext cx="4417833" cy="3313374"/>
          </a:xfrm>
          <a:custGeom>
            <a:avLst/>
            <a:gdLst/>
            <a:ahLst/>
            <a:cxnLst/>
            <a:rect r="r" b="b" t="t" l="l"/>
            <a:pathLst>
              <a:path h="3313374" w="4417833">
                <a:moveTo>
                  <a:pt x="0" y="0"/>
                </a:moveTo>
                <a:lnTo>
                  <a:pt x="4417833" y="0"/>
                </a:lnTo>
                <a:lnTo>
                  <a:pt x="4417833" y="3313375"/>
                </a:lnTo>
                <a:lnTo>
                  <a:pt x="0" y="3313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948297" y="2901395"/>
            <a:ext cx="4096134" cy="3523556"/>
          </a:xfrm>
          <a:custGeom>
            <a:avLst/>
            <a:gdLst/>
            <a:ahLst/>
            <a:cxnLst/>
            <a:rect r="r" b="b" t="t" l="l"/>
            <a:pathLst>
              <a:path h="3523556" w="4096134">
                <a:moveTo>
                  <a:pt x="0" y="0"/>
                </a:moveTo>
                <a:lnTo>
                  <a:pt x="4096135" y="0"/>
                </a:lnTo>
                <a:lnTo>
                  <a:pt x="4096135" y="3523556"/>
                </a:lnTo>
                <a:lnTo>
                  <a:pt x="0" y="3523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5635" y="6172066"/>
            <a:ext cx="4370227" cy="3277670"/>
          </a:xfrm>
          <a:custGeom>
            <a:avLst/>
            <a:gdLst/>
            <a:ahLst/>
            <a:cxnLst/>
            <a:rect r="r" b="b" t="t" l="l"/>
            <a:pathLst>
              <a:path h="3277670" w="4370227">
                <a:moveTo>
                  <a:pt x="0" y="0"/>
                </a:moveTo>
                <a:lnTo>
                  <a:pt x="4370227" y="0"/>
                </a:lnTo>
                <a:lnTo>
                  <a:pt x="4370227" y="3277671"/>
                </a:lnTo>
                <a:lnTo>
                  <a:pt x="0" y="32776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75635" y="562057"/>
            <a:ext cx="15588860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u="sng">
                <a:solidFill>
                  <a:srgbClr val="39435B"/>
                </a:solidFill>
                <a:latin typeface="Indira K 1"/>
              </a:rPr>
              <a:t>Join Groups &amp; Clubs!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4310989" y="1792504"/>
            <a:ext cx="9666022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u="sng">
                <a:solidFill>
                  <a:srgbClr val="39435B"/>
                </a:solidFill>
                <a:latin typeface="Indira K 1"/>
              </a:rPr>
              <a:t>Get Involved!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0" y="4302125"/>
            <a:ext cx="17555147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u="sng">
                <a:solidFill>
                  <a:srgbClr val="CF8561"/>
                </a:solidFill>
                <a:latin typeface="Open Sans 1 Italics"/>
                <a:hlinkClick r:id="rId5" tooltip="https://www.supportingmyfuturedo.com/groups-and-clubs"/>
              </a:rPr>
              <a:t>supportingmyfuturedo.com/groups-and-clubs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483891" y="1559467"/>
            <a:ext cx="7168066" cy="7168066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11387" y="1559467"/>
            <a:ext cx="7168094" cy="7168066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4999" t="0" r="-24999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7415397" y="1835692"/>
            <a:ext cx="8417580" cy="938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000">
                <a:solidFill>
                  <a:srgbClr val="39435B"/>
                </a:solidFill>
                <a:latin typeface="Indira K 1"/>
              </a:rPr>
              <a:t>Treasurer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86093" y="2498486"/>
            <a:ext cx="6276187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39435B"/>
                </a:solidFill>
                <a:latin typeface="Open Sans 1"/>
              </a:rPr>
              <a:t>Allison Abraham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86093" y="3854069"/>
            <a:ext cx="8254691" cy="5380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Husband Chris is in his 1st year 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Has the cutest mini golden-doodle named Jack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Oversees budget &amp; bookkeeping, help execute fundraising &amp; support Activities Chair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Works remotely as a property management account 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Enjoys hiking, playing pickleball, crafting, baking, playing games, and reading. 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I can’t wait to get to know you and make new memories through med school! 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307919" y="-20461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50744" y="7308160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620536" y="3006587"/>
            <a:ext cx="7929847" cy="5035142"/>
          </a:xfrm>
          <a:custGeom>
            <a:avLst/>
            <a:gdLst/>
            <a:ahLst/>
            <a:cxnLst/>
            <a:rect r="r" b="b" t="t" l="l"/>
            <a:pathLst>
              <a:path h="5035142" w="7929847">
                <a:moveTo>
                  <a:pt x="0" y="0"/>
                </a:moveTo>
                <a:lnTo>
                  <a:pt x="7929846" y="0"/>
                </a:lnTo>
                <a:lnTo>
                  <a:pt x="7929846" y="5035142"/>
                </a:lnTo>
                <a:lnTo>
                  <a:pt x="0" y="50351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168770" b="-750826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33660" y="1266847"/>
            <a:ext cx="13717083" cy="1187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33"/>
              </a:lnSpc>
            </a:pPr>
            <a:r>
              <a:rPr lang="en-US" sz="6952">
                <a:solidFill>
                  <a:srgbClr val="38425B"/>
                </a:solidFill>
                <a:latin typeface="Indira K 2"/>
              </a:rPr>
              <a:t>Starving Student Card Fundraiser!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72238" y="8244851"/>
            <a:ext cx="7183398" cy="1385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14"/>
              </a:lnSpc>
            </a:pPr>
            <a:r>
              <a:rPr lang="en-US" sz="8081" u="sng">
                <a:solidFill>
                  <a:srgbClr val="38425B"/>
                </a:solidFill>
                <a:latin typeface="Open Sans 2 Italics"/>
                <a:hlinkClick r:id="rId6" tooltip="https://app.starvingstudentcard.com/referral?code=31f5e8689f41ac60"/>
              </a:rPr>
              <a:t>Support us here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50744" y="7308160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11395" y="447053"/>
            <a:ext cx="4743411" cy="9392893"/>
          </a:xfrm>
          <a:custGeom>
            <a:avLst/>
            <a:gdLst/>
            <a:ahLst/>
            <a:cxnLst/>
            <a:rect r="r" b="b" t="t" l="l"/>
            <a:pathLst>
              <a:path h="9392893" w="4743411">
                <a:moveTo>
                  <a:pt x="0" y="0"/>
                </a:moveTo>
                <a:lnTo>
                  <a:pt x="4743411" y="0"/>
                </a:lnTo>
                <a:lnTo>
                  <a:pt x="4743411" y="9392894"/>
                </a:lnTo>
                <a:lnTo>
                  <a:pt x="0" y="9392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87385" y="1098442"/>
            <a:ext cx="9001782" cy="7152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91"/>
              </a:lnSpc>
            </a:pPr>
            <a:r>
              <a:rPr lang="en-US" sz="6779">
                <a:solidFill>
                  <a:srgbClr val="CF8561"/>
                </a:solidFill>
                <a:latin typeface="Open Sans 2"/>
              </a:rPr>
              <a:t>Use the card to save a ton of money on restaurants, entertainment, and even car washes and repairs!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50744" y="7308160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970181" y="1800349"/>
            <a:ext cx="3836204" cy="7710963"/>
          </a:xfrm>
          <a:custGeom>
            <a:avLst/>
            <a:gdLst/>
            <a:ahLst/>
            <a:cxnLst/>
            <a:rect r="r" b="b" t="t" l="l"/>
            <a:pathLst>
              <a:path h="7710963" w="3836204">
                <a:moveTo>
                  <a:pt x="0" y="0"/>
                </a:moveTo>
                <a:lnTo>
                  <a:pt x="3836203" y="0"/>
                </a:lnTo>
                <a:lnTo>
                  <a:pt x="3836203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65621" y="0"/>
            <a:ext cx="3823352" cy="7710963"/>
          </a:xfrm>
          <a:custGeom>
            <a:avLst/>
            <a:gdLst/>
            <a:ahLst/>
            <a:cxnLst/>
            <a:rect r="r" b="b" t="t" l="l"/>
            <a:pathLst>
              <a:path h="7710963" w="3823352">
                <a:moveTo>
                  <a:pt x="0" y="0"/>
                </a:moveTo>
                <a:lnTo>
                  <a:pt x="3823353" y="0"/>
                </a:lnTo>
                <a:lnTo>
                  <a:pt x="3823353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19320" y="760580"/>
            <a:ext cx="6190593" cy="5100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62"/>
              </a:lnSpc>
            </a:pPr>
            <a:r>
              <a:rPr lang="en-US" sz="5830">
                <a:solidFill>
                  <a:srgbClr val="39435B"/>
                </a:solidFill>
                <a:latin typeface="Open Sans 2"/>
              </a:rPr>
              <a:t>If you already have a card update the referrals to support MSP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483891" y="1559467"/>
            <a:ext cx="7168066" cy="7168066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11387" y="1559467"/>
            <a:ext cx="7168094" cy="7168066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10170" r="0" b="-27365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7415397" y="1835692"/>
            <a:ext cx="8417580" cy="938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000">
                <a:solidFill>
                  <a:srgbClr val="39435B"/>
                </a:solidFill>
                <a:latin typeface="Indira K 1"/>
              </a:rPr>
              <a:t>Secretary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86093" y="2498486"/>
            <a:ext cx="6276187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39435B"/>
                </a:solidFill>
                <a:latin typeface="Open Sans 1"/>
              </a:rPr>
              <a:t>Taylor Steed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86093" y="3664446"/>
            <a:ext cx="8254691" cy="6275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Husband Logan is in his 2nd year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Daughter Addilyn is one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Organize &amp; create presidency agendas, meetings notes, create signups/surveys, submit approval forms &amp; help organize yearly elections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Graduated from SUU with my bachelors in Elementary Education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Loves playing sports, baking, being a mom, and spending time with family.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Looks forward to getting to know all of you and enjoying all the activities and memories that we will make together this coming year!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307919" y="-20461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483891" y="1559467"/>
            <a:ext cx="7168066" cy="7168066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7415397" y="1835692"/>
            <a:ext cx="8417580" cy="938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000">
                <a:solidFill>
                  <a:srgbClr val="39435B"/>
                </a:solidFill>
                <a:latin typeface="Indira K 1"/>
              </a:rPr>
              <a:t>Fetch App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307919" y="-20461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9192" y="2166845"/>
            <a:ext cx="7771195" cy="4061076"/>
          </a:xfrm>
          <a:custGeom>
            <a:avLst/>
            <a:gdLst/>
            <a:ahLst/>
            <a:cxnLst/>
            <a:rect r="r" b="b" t="t" l="l"/>
            <a:pathLst>
              <a:path h="4061076" w="7771195">
                <a:moveTo>
                  <a:pt x="0" y="0"/>
                </a:moveTo>
                <a:lnTo>
                  <a:pt x="7771195" y="0"/>
                </a:lnTo>
                <a:lnTo>
                  <a:pt x="7771195" y="4061077"/>
                </a:lnTo>
                <a:lnTo>
                  <a:pt x="0" y="40610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332787" y="2977061"/>
            <a:ext cx="8254691" cy="903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Scan receipts and earn money for gift cards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0451021" y="3672874"/>
            <a:ext cx="4019129" cy="6400800"/>
          </a:xfrm>
          <a:custGeom>
            <a:avLst/>
            <a:gdLst/>
            <a:ahLst/>
            <a:cxnLst/>
            <a:rect r="r" b="b" t="t" l="l"/>
            <a:pathLst>
              <a:path h="6400800" w="4019129">
                <a:moveTo>
                  <a:pt x="0" y="0"/>
                </a:moveTo>
                <a:lnTo>
                  <a:pt x="4019129" y="0"/>
                </a:lnTo>
                <a:lnTo>
                  <a:pt x="4019129" y="6400800"/>
                </a:lnTo>
                <a:lnTo>
                  <a:pt x="0" y="6400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8746" r="0" b="-1714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483891" y="1559467"/>
            <a:ext cx="7168066" cy="7168066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7415397" y="1835692"/>
            <a:ext cx="8417580" cy="938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000">
                <a:solidFill>
                  <a:srgbClr val="39435B"/>
                </a:solidFill>
                <a:latin typeface="Indira K 1"/>
              </a:rPr>
              <a:t>Indy Clover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5307919" y="-20461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012143" y="1284803"/>
            <a:ext cx="5778062" cy="5778062"/>
          </a:xfrm>
          <a:custGeom>
            <a:avLst/>
            <a:gdLst/>
            <a:ahLst/>
            <a:cxnLst/>
            <a:rect r="r" b="b" t="t" l="l"/>
            <a:pathLst>
              <a:path h="5778062" w="5778062">
                <a:moveTo>
                  <a:pt x="0" y="0"/>
                </a:moveTo>
                <a:lnTo>
                  <a:pt x="5778063" y="0"/>
                </a:lnTo>
                <a:lnTo>
                  <a:pt x="5778063" y="5778063"/>
                </a:lnTo>
                <a:lnTo>
                  <a:pt x="0" y="57780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8332787" y="2977061"/>
            <a:ext cx="8254691" cy="17987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Pay $30 for a booth where you can sell clothes or other things and make a good amount of money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 u="sng">
                <a:solidFill>
                  <a:srgbClr val="CF8561"/>
                </a:solidFill>
                <a:latin typeface="Open Sans 1 Italics"/>
                <a:hlinkClick r:id="rId6" tooltip="https://booking.appointy.com/en-US/indycloverstgeorge/bookings/service"/>
              </a:rPr>
              <a:t>Book a booth here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483891" y="1559467"/>
            <a:ext cx="7168066" cy="7168066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11387" y="1559467"/>
            <a:ext cx="7168094" cy="7168066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33333" r="0" b="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7415397" y="1835692"/>
            <a:ext cx="8417580" cy="938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000">
                <a:solidFill>
                  <a:srgbClr val="39435B"/>
                </a:solidFill>
                <a:latin typeface="Indira K 1"/>
              </a:rPr>
              <a:t>Activities Chair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86093" y="2498486"/>
            <a:ext cx="6276187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39435B"/>
                </a:solidFill>
                <a:latin typeface="Open Sans 1"/>
              </a:rPr>
              <a:t>Whitney Robins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86093" y="3854069"/>
            <a:ext cx="8254691" cy="4484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Husband Cameron is in his 2nd year 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Plan, implement and execute activities, assist with incoming members &amp; run activity meetings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Loves hiking/canyoneering/rock climbing 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 Graduated from UVU in hospitality management with a minor in event planning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Excited to plan fun activities for you all and get to know you all!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307919" y="-20461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TextBox 4" id="4"/>
          <p:cNvSpPr txBox="true"/>
          <p:nvPr/>
        </p:nvSpPr>
        <p:spPr>
          <a:xfrm rot="0">
            <a:off x="3855355" y="857250"/>
            <a:ext cx="9241381" cy="133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u="sng">
                <a:solidFill>
                  <a:srgbClr val="39435B"/>
                </a:solidFill>
                <a:latin typeface="Indira K 1"/>
              </a:rPr>
              <a:t>Who We Are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3528797" y="2202419"/>
            <a:ext cx="9894497" cy="7710963"/>
          </a:xfrm>
          <a:custGeom>
            <a:avLst/>
            <a:gdLst/>
            <a:ahLst/>
            <a:cxnLst/>
            <a:rect r="r" b="b" t="t" l="l"/>
            <a:pathLst>
              <a:path h="7710963" w="9894497">
                <a:moveTo>
                  <a:pt x="0" y="0"/>
                </a:moveTo>
                <a:lnTo>
                  <a:pt x="9894497" y="0"/>
                </a:lnTo>
                <a:lnTo>
                  <a:pt x="9894497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 l="0" t="-14131" r="0" b="-14131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95707" y="2771775"/>
            <a:ext cx="13328009" cy="5530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50"/>
              </a:lnSpc>
            </a:pPr>
            <a:r>
              <a:rPr lang="en-US" sz="5000">
                <a:solidFill>
                  <a:srgbClr val="CF8561"/>
                </a:solidFill>
                <a:latin typeface="Open Sans 1 Italics"/>
              </a:rPr>
              <a:t>Medical Spouse &amp; Partner Group (MSP)</a:t>
            </a:r>
          </a:p>
          <a:p>
            <a:pPr>
              <a:lnSpc>
                <a:spcPts val="6250"/>
              </a:lnSpc>
            </a:pPr>
            <a:r>
              <a:rPr lang="en-US" sz="5000">
                <a:solidFill>
                  <a:srgbClr val="CF8561"/>
                </a:solidFill>
                <a:latin typeface="Open Sans 1 Italics"/>
              </a:rPr>
              <a:t> is composed of significant others of the </a:t>
            </a:r>
          </a:p>
          <a:p>
            <a:pPr>
              <a:lnSpc>
                <a:spcPts val="6250"/>
              </a:lnSpc>
            </a:pPr>
            <a:r>
              <a:rPr lang="en-US" sz="5000">
                <a:solidFill>
                  <a:srgbClr val="CF8561"/>
                </a:solidFill>
                <a:latin typeface="Open Sans 1 Italics"/>
              </a:rPr>
              <a:t>COM (medical) and MSBS (masters) students attending Rocky Vista University-Southern Utah. Together, the members of RVU-SU MSP aim </a:t>
            </a:r>
          </a:p>
          <a:p>
            <a:pPr>
              <a:lnSpc>
                <a:spcPts val="6250"/>
              </a:lnSpc>
            </a:pPr>
            <a:r>
              <a:rPr lang="en-US" sz="5000">
                <a:solidFill>
                  <a:srgbClr val="CF8561"/>
                </a:solidFill>
                <a:latin typeface="Open Sans 1 Italics"/>
              </a:rPr>
              <a:t>to support and serve one another, the students and the community.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4139539" y="3524250"/>
            <a:ext cx="9666022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u="sng">
                <a:solidFill>
                  <a:srgbClr val="39435B"/>
                </a:solidFill>
                <a:latin typeface="Indira K 1"/>
              </a:rPr>
              <a:t>Activities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2937954" y="809625"/>
            <a:ext cx="12412093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u="sng">
                <a:solidFill>
                  <a:srgbClr val="39435B"/>
                </a:solidFill>
                <a:latin typeface="Indira K 1"/>
              </a:rPr>
              <a:t>Upcoming Events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42128" y="7515225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2" y="0"/>
                </a:lnTo>
                <a:lnTo>
                  <a:pt x="2980082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0" y="2893645"/>
            <a:ext cx="6315899" cy="895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24"/>
              </a:lnSpc>
            </a:pPr>
            <a:r>
              <a:rPr lang="en-US" sz="5232">
                <a:solidFill>
                  <a:srgbClr val="39435B"/>
                </a:solidFill>
                <a:latin typeface="Open Sans 1"/>
              </a:rPr>
              <a:t>Ice Cream Social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967629" y="2893645"/>
            <a:ext cx="5066327" cy="895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24"/>
              </a:lnSpc>
            </a:pPr>
            <a:r>
              <a:rPr lang="en-US" sz="5232">
                <a:solidFill>
                  <a:srgbClr val="39435B"/>
                </a:solidFill>
                <a:latin typeface="Open Sans 1"/>
              </a:rPr>
              <a:t>Favorite Things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441699" y="2893645"/>
            <a:ext cx="5066327" cy="895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24"/>
              </a:lnSpc>
            </a:pPr>
            <a:r>
              <a:rPr lang="en-US" sz="5232">
                <a:solidFill>
                  <a:srgbClr val="39435B"/>
                </a:solidFill>
                <a:latin typeface="Open Sans 1"/>
              </a:rPr>
              <a:t>Resource Night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73710" y="4123117"/>
            <a:ext cx="4707505" cy="2687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August 1, 2023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7 PM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RVU Campus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-Come enjoy a sweet treat and get to know other significant others!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766040" y="4123117"/>
            <a:ext cx="5469505" cy="3830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August 16, 2023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7 PM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Ivins Unity Park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Main St &amp; 100 North Ivins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-Bring THREE (of the same) favorite things (no more than $5 each) and leave with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 three new favorite things!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690425" y="4123117"/>
            <a:ext cx="6568875" cy="5354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47"/>
              </a:lnSpc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TBA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Zoom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-Come learn about tips 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and tricks to save money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 during your Significant Others masters and medical school 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journey. You will learn about 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health insurance, federal aid 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(WIC, Food Stamps, etc)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 as well as ways to save money 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on things to do in the 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  <a:r>
              <a:rPr lang="en-US" sz="3047">
                <a:solidFill>
                  <a:srgbClr val="CF8561"/>
                </a:solidFill>
                <a:latin typeface="Open Sans 1 Italics"/>
              </a:rPr>
              <a:t>Saint George area!</a:t>
            </a:r>
          </a:p>
          <a:p>
            <a:pPr algn="ctr">
              <a:lnSpc>
                <a:spcPts val="3047"/>
              </a:lnSpc>
              <a:spcBef>
                <a:spcPct val="0"/>
              </a:spcBef>
            </a:pPr>
          </a:p>
        </p:txBody>
      </p:sp>
      <p:sp>
        <p:nvSpPr>
          <p:cNvPr name="AutoShape 13" id="13"/>
          <p:cNvSpPr/>
          <p:nvPr/>
        </p:nvSpPr>
        <p:spPr>
          <a:xfrm rot="0">
            <a:off x="494299" y="3789742"/>
            <a:ext cx="16013727" cy="0"/>
          </a:xfrm>
          <a:prstGeom prst="line">
            <a:avLst/>
          </a:prstGeom>
          <a:ln cap="flat" w="47625">
            <a:solidFill>
              <a:srgbClr val="E6CC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rot="-5400000">
            <a:off x="8204214" y="6619194"/>
            <a:ext cx="5707110" cy="0"/>
          </a:xfrm>
          <a:prstGeom prst="line">
            <a:avLst/>
          </a:prstGeom>
          <a:ln cap="flat" w="47625">
            <a:solidFill>
              <a:srgbClr val="E6CCB2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 rot="-5400000">
            <a:off x="2888673" y="6619194"/>
            <a:ext cx="5707110" cy="0"/>
          </a:xfrm>
          <a:prstGeom prst="line">
            <a:avLst/>
          </a:prstGeom>
          <a:ln cap="flat" w="47625">
            <a:solidFill>
              <a:srgbClr val="E6CCB2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4851127"/>
            <a:ext cx="3575280" cy="2682350"/>
          </a:xfrm>
          <a:custGeom>
            <a:avLst/>
            <a:gdLst/>
            <a:ahLst/>
            <a:cxnLst/>
            <a:rect r="r" b="b" t="t" l="l"/>
            <a:pathLst>
              <a:path h="2682350" w="3575280">
                <a:moveTo>
                  <a:pt x="0" y="0"/>
                </a:moveTo>
                <a:lnTo>
                  <a:pt x="3575280" y="0"/>
                </a:lnTo>
                <a:lnTo>
                  <a:pt x="3575280" y="2682350"/>
                </a:lnTo>
                <a:lnTo>
                  <a:pt x="0" y="268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700976" y="4480269"/>
            <a:ext cx="3863425" cy="3322876"/>
          </a:xfrm>
          <a:custGeom>
            <a:avLst/>
            <a:gdLst/>
            <a:ahLst/>
            <a:cxnLst/>
            <a:rect r="r" b="b" t="t" l="l"/>
            <a:pathLst>
              <a:path h="3322876" w="3863425">
                <a:moveTo>
                  <a:pt x="0" y="0"/>
                </a:moveTo>
                <a:lnTo>
                  <a:pt x="3863425" y="0"/>
                </a:lnTo>
                <a:lnTo>
                  <a:pt x="3863425" y="3322877"/>
                </a:lnTo>
                <a:lnTo>
                  <a:pt x="0" y="33228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14659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358602" y="6678787"/>
            <a:ext cx="4092317" cy="3070255"/>
          </a:xfrm>
          <a:custGeom>
            <a:avLst/>
            <a:gdLst/>
            <a:ahLst/>
            <a:cxnLst/>
            <a:rect r="r" b="b" t="t" l="l"/>
            <a:pathLst>
              <a:path h="3070255" w="4092317">
                <a:moveTo>
                  <a:pt x="0" y="0"/>
                </a:moveTo>
                <a:lnTo>
                  <a:pt x="4092317" y="0"/>
                </a:lnTo>
                <a:lnTo>
                  <a:pt x="4092317" y="3070255"/>
                </a:lnTo>
                <a:lnTo>
                  <a:pt x="0" y="30702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661397" y="4607242"/>
            <a:ext cx="4259793" cy="3195904"/>
          </a:xfrm>
          <a:custGeom>
            <a:avLst/>
            <a:gdLst/>
            <a:ahLst/>
            <a:cxnLst/>
            <a:rect r="r" b="b" t="t" l="l"/>
            <a:pathLst>
              <a:path h="3195904" w="4259793">
                <a:moveTo>
                  <a:pt x="0" y="0"/>
                </a:moveTo>
                <a:lnTo>
                  <a:pt x="4259793" y="0"/>
                </a:lnTo>
                <a:lnTo>
                  <a:pt x="4259793" y="3195904"/>
                </a:lnTo>
                <a:lnTo>
                  <a:pt x="0" y="3195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30817" y="7117015"/>
            <a:ext cx="4675697" cy="2632028"/>
          </a:xfrm>
          <a:custGeom>
            <a:avLst/>
            <a:gdLst/>
            <a:ahLst/>
            <a:cxnLst/>
            <a:rect r="r" b="b" t="t" l="l"/>
            <a:pathLst>
              <a:path h="2632028" w="4675697">
                <a:moveTo>
                  <a:pt x="0" y="0"/>
                </a:moveTo>
                <a:lnTo>
                  <a:pt x="4675696" y="0"/>
                </a:lnTo>
                <a:lnTo>
                  <a:pt x="4675696" y="2632027"/>
                </a:lnTo>
                <a:lnTo>
                  <a:pt x="0" y="26320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692074" y="475958"/>
            <a:ext cx="14560951" cy="133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u="sng">
                <a:solidFill>
                  <a:srgbClr val="39435B"/>
                </a:solidFill>
                <a:latin typeface="Indira K 1"/>
              </a:rPr>
              <a:t>Past Activities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73711" y="1802397"/>
            <a:ext cx="4553838" cy="2694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Trivia Night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Hiking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Yard Games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Blood drive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Fire Lake</a:t>
            </a:r>
          </a:p>
          <a:p>
            <a:pPr>
              <a:lnSpc>
                <a:spcPts val="3596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6273947" y="1802397"/>
            <a:ext cx="4553838" cy="2694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Winterfest - HUGE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Trunk-or-Treat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Friendsgiving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Favorite Things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Pottery/Throwing</a:t>
            </a:r>
          </a:p>
          <a:p>
            <a:pPr>
              <a:lnSpc>
                <a:spcPts val="3596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11699187" y="1802397"/>
            <a:ext cx="4553838" cy="2694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Resource Night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HPSP Night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Town Halls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Barre Workout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Potlucks</a:t>
            </a:r>
          </a:p>
          <a:p>
            <a:pPr>
              <a:lnSpc>
                <a:spcPts val="3596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28076" y="4813472"/>
            <a:ext cx="4616551" cy="3463562"/>
          </a:xfrm>
          <a:custGeom>
            <a:avLst/>
            <a:gdLst/>
            <a:ahLst/>
            <a:cxnLst/>
            <a:rect r="r" b="b" t="t" l="l"/>
            <a:pathLst>
              <a:path h="3463562" w="4616551">
                <a:moveTo>
                  <a:pt x="0" y="0"/>
                </a:moveTo>
                <a:lnTo>
                  <a:pt x="4616551" y="0"/>
                </a:lnTo>
                <a:lnTo>
                  <a:pt x="4616551" y="3463561"/>
                </a:lnTo>
                <a:lnTo>
                  <a:pt x="0" y="34635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92074" y="818858"/>
            <a:ext cx="14560951" cy="133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u="sng">
                <a:solidFill>
                  <a:srgbClr val="39435B"/>
                </a:solidFill>
                <a:latin typeface="Indira K 1"/>
              </a:rPr>
              <a:t>Activities Committee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96120" y="2196808"/>
            <a:ext cx="14286520" cy="2694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Plan monthly activities for SO's </a:t>
            </a:r>
          </a:p>
          <a:p>
            <a:pPr>
              <a:lnSpc>
                <a:spcPts val="3596"/>
              </a:lnSpc>
            </a:pP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Great way to get involved </a:t>
            </a:r>
          </a:p>
          <a:p>
            <a:pPr>
              <a:lnSpc>
                <a:spcPts val="3596"/>
              </a:lnSpc>
            </a:pP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39435B"/>
                </a:solidFill>
                <a:latin typeface="Open Sans 1"/>
              </a:rPr>
              <a:t>Great way to get to know people and become friends with other SO's</a:t>
            </a:r>
          </a:p>
          <a:p>
            <a:pPr>
              <a:lnSpc>
                <a:spcPts val="3596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137592" y="4736085"/>
            <a:ext cx="4816129" cy="3618335"/>
          </a:xfrm>
          <a:custGeom>
            <a:avLst/>
            <a:gdLst/>
            <a:ahLst/>
            <a:cxnLst/>
            <a:rect r="r" b="b" t="t" l="l"/>
            <a:pathLst>
              <a:path h="3618335" w="4816129">
                <a:moveTo>
                  <a:pt x="0" y="0"/>
                </a:moveTo>
                <a:lnTo>
                  <a:pt x="4816130" y="0"/>
                </a:lnTo>
                <a:lnTo>
                  <a:pt x="4816130" y="3618335"/>
                </a:lnTo>
                <a:lnTo>
                  <a:pt x="0" y="36183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692074" y="818858"/>
            <a:ext cx="14560951" cy="133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u="sng">
                <a:solidFill>
                  <a:srgbClr val="39435B"/>
                </a:solidFill>
                <a:latin typeface="Indira K 1"/>
              </a:rPr>
              <a:t>Activities Committee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43526" y="2761025"/>
            <a:ext cx="14286520" cy="2872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67"/>
              </a:lnSpc>
            </a:pPr>
            <a:r>
              <a:rPr lang="en-US" sz="5199">
                <a:solidFill>
                  <a:srgbClr val="39435B"/>
                </a:solidFill>
                <a:latin typeface="Open Sans 1 Italics"/>
              </a:rPr>
              <a:t>Interested in joining the activities committee? </a:t>
            </a:r>
          </a:p>
          <a:p>
            <a:pPr>
              <a:lnSpc>
                <a:spcPts val="5667"/>
              </a:lnSpc>
            </a:pPr>
          </a:p>
          <a:p>
            <a:pPr>
              <a:lnSpc>
                <a:spcPts val="5667"/>
              </a:lnSpc>
            </a:pPr>
            <a:r>
              <a:rPr lang="en-US" sz="5199">
                <a:solidFill>
                  <a:srgbClr val="39435B"/>
                </a:solidFill>
                <a:latin typeface="Open Sans 1"/>
              </a:rPr>
              <a:t>Fill out the application </a:t>
            </a:r>
            <a:r>
              <a:rPr lang="en-US" sz="5199" u="sng">
                <a:solidFill>
                  <a:srgbClr val="39435B"/>
                </a:solidFill>
                <a:latin typeface="Open Sans 1"/>
                <a:hlinkClick r:id="rId6" tooltip="https://forms.gle/oU8gZ9Tg35GLV91B6"/>
              </a:rPr>
              <a:t>here</a:t>
            </a:r>
            <a:r>
              <a:rPr lang="en-US" sz="5199">
                <a:solidFill>
                  <a:srgbClr val="39435B"/>
                </a:solidFill>
                <a:latin typeface="Open Sans 1"/>
              </a:rPr>
              <a:t>!</a:t>
            </a:r>
          </a:p>
          <a:p>
            <a:pPr>
              <a:lnSpc>
                <a:spcPts val="5667"/>
              </a:lnSpc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483891" y="1559467"/>
            <a:ext cx="7168066" cy="7168066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sp>
        <p:nvSpPr>
          <p:cNvPr name="TextBox 7" id="7"/>
          <p:cNvSpPr txBox="true"/>
          <p:nvPr/>
        </p:nvSpPr>
        <p:spPr>
          <a:xfrm rot="0">
            <a:off x="7275694" y="1561028"/>
            <a:ext cx="8417580" cy="17672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000">
                <a:solidFill>
                  <a:srgbClr val="39435B"/>
                </a:solidFill>
                <a:latin typeface="Indira K 1"/>
              </a:rPr>
              <a:t>Social Media Coordinator</a:t>
            </a:r>
          </a:p>
        </p:txBody>
      </p: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011387" y="1559467"/>
            <a:ext cx="7168094" cy="7168066"/>
            <a:chOff x="0" y="0"/>
            <a:chExt cx="6350000" cy="634997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25000" r="0" b="-25000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8346391" y="3008892"/>
            <a:ext cx="6276187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39435B"/>
                </a:solidFill>
                <a:latin typeface="Open Sans 1"/>
              </a:rPr>
              <a:t>Callie King-Stevens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285043" y="4107783"/>
            <a:ext cx="8311866" cy="4932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Husband Parker is in his 2nd year 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Pet hedgehog named Prickles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Design/put out content, maintain social media presence &amp; website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Enjoys n</a:t>
            </a:r>
            <a:r>
              <a:rPr lang="en-US" sz="3299">
                <a:solidFill>
                  <a:srgbClr val="CF8561"/>
                </a:solidFill>
                <a:latin typeface="Open Sans 1 Italics"/>
              </a:rPr>
              <a:t>aps, tea, reading, writing, fun TV and movies, hiking, music, and games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Works as a content writer for a marketing agency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Excited to get to know you guys, help create a support system &amp; find joy in the med school journey!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307919" y="-20461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3973574" y="3524250"/>
            <a:ext cx="9997951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u="sng">
                <a:solidFill>
                  <a:srgbClr val="39435B"/>
                </a:solidFill>
                <a:latin typeface="Indira K 1"/>
              </a:rPr>
              <a:t>Our Platforms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2207570" y="3493456"/>
            <a:ext cx="10457766" cy="5764844"/>
          </a:xfrm>
          <a:custGeom>
            <a:avLst/>
            <a:gdLst/>
            <a:ahLst/>
            <a:cxnLst/>
            <a:rect r="r" b="b" t="t" l="l"/>
            <a:pathLst>
              <a:path h="5764844" w="10457766">
                <a:moveTo>
                  <a:pt x="0" y="0"/>
                </a:moveTo>
                <a:lnTo>
                  <a:pt x="10457767" y="0"/>
                </a:lnTo>
                <a:lnTo>
                  <a:pt x="10457767" y="5764844"/>
                </a:lnTo>
                <a:lnTo>
                  <a:pt x="0" y="57648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361202" y="461162"/>
            <a:ext cx="5565595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39435B"/>
                </a:solidFill>
                <a:latin typeface="Indira K 1"/>
              </a:rPr>
              <a:t>Website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49007" y="2489987"/>
            <a:ext cx="10174892" cy="695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5262" u="sng">
                <a:solidFill>
                  <a:srgbClr val="CF8561"/>
                </a:solidFill>
                <a:latin typeface="Open Sans 1 Italics"/>
                <a:hlinkClick r:id="rId6" tooltip="https://www.supportingmyfuturedo.com"/>
              </a:rPr>
              <a:t>www.supportingmyfuturedo.com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3562332" y="3421804"/>
            <a:ext cx="12088535" cy="5836496"/>
          </a:xfrm>
          <a:custGeom>
            <a:avLst/>
            <a:gdLst/>
            <a:ahLst/>
            <a:cxnLst/>
            <a:rect r="r" b="b" t="t" l="l"/>
            <a:pathLst>
              <a:path h="5836496" w="12088535">
                <a:moveTo>
                  <a:pt x="0" y="0"/>
                </a:moveTo>
                <a:lnTo>
                  <a:pt x="12088536" y="0"/>
                </a:lnTo>
                <a:lnTo>
                  <a:pt x="12088536" y="5836496"/>
                </a:lnTo>
                <a:lnTo>
                  <a:pt x="0" y="58364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230491" y="419013"/>
            <a:ext cx="11484118" cy="1409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1"/>
              </a:lnSpc>
            </a:pPr>
            <a:r>
              <a:rPr lang="en-US" sz="10501">
                <a:solidFill>
                  <a:srgbClr val="39435B"/>
                </a:solidFill>
                <a:latin typeface="Indira K 1"/>
              </a:rPr>
              <a:t>Student Schedules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119031"/>
            <a:ext cx="15123431" cy="602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22"/>
              </a:lnSpc>
            </a:pPr>
            <a:r>
              <a:rPr lang="en-US" sz="4522" u="sng">
                <a:solidFill>
                  <a:srgbClr val="CF8561"/>
                </a:solidFill>
                <a:latin typeface="Open Sans 1 Italics"/>
              </a:rPr>
              <a:t>https://www.supportingmyfuturedo.com/student-schedules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641829" y="3490430"/>
            <a:ext cx="5433090" cy="9861662"/>
          </a:xfrm>
          <a:custGeom>
            <a:avLst/>
            <a:gdLst/>
            <a:ahLst/>
            <a:cxnLst/>
            <a:rect r="r" b="b" t="t" l="l"/>
            <a:pathLst>
              <a:path h="9861662" w="5433090">
                <a:moveTo>
                  <a:pt x="0" y="0"/>
                </a:moveTo>
                <a:lnTo>
                  <a:pt x="5433090" y="0"/>
                </a:lnTo>
                <a:lnTo>
                  <a:pt x="5433090" y="9861662"/>
                </a:lnTo>
                <a:lnTo>
                  <a:pt x="0" y="9861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641829" y="461162"/>
            <a:ext cx="7004341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>
                <a:solidFill>
                  <a:srgbClr val="39435B"/>
                </a:solidFill>
                <a:latin typeface="Indira K 1"/>
              </a:rPr>
              <a:t>Instagram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90652" y="2489987"/>
            <a:ext cx="10174892" cy="695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5262" u="sng">
                <a:solidFill>
                  <a:srgbClr val="CF8561"/>
                </a:solidFill>
                <a:latin typeface="Open Sans 1 Italics"/>
                <a:hlinkClick r:id="rId6" tooltip="https://www.instagram.com/rvusumsp/"/>
              </a:rPr>
              <a:t>@rvusumsp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28797" y="2202419"/>
            <a:ext cx="9894497" cy="7710963"/>
          </a:xfrm>
          <a:custGeom>
            <a:avLst/>
            <a:gdLst/>
            <a:ahLst/>
            <a:cxnLst/>
            <a:rect r="r" b="b" t="t" l="l"/>
            <a:pathLst>
              <a:path h="7710963" w="9894497">
                <a:moveTo>
                  <a:pt x="0" y="0"/>
                </a:moveTo>
                <a:lnTo>
                  <a:pt x="9894497" y="0"/>
                </a:lnTo>
                <a:lnTo>
                  <a:pt x="9894497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 l="0" t="-14131" r="0" b="-1413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29044" y="828675"/>
            <a:ext cx="16694346" cy="1339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spc="-679" u="sng">
                <a:solidFill>
                  <a:srgbClr val="39435B"/>
                </a:solidFill>
                <a:latin typeface="Indira K 1"/>
              </a:rPr>
              <a:t>What MSP Can Offer You!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96654" y="2846387"/>
            <a:ext cx="14894691" cy="534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>
                <a:solidFill>
                  <a:srgbClr val="CF8561"/>
                </a:solidFill>
                <a:latin typeface="Open Sans 1 Italics"/>
              </a:rPr>
              <a:t>Hey, significant others of RVU-SU students,</a:t>
            </a:r>
          </a:p>
          <a:p>
            <a:pPr>
              <a:lnSpc>
                <a:spcPts val="6000"/>
              </a:lnSpc>
            </a:pPr>
            <a:r>
              <a:rPr lang="en-US" sz="5000">
                <a:solidFill>
                  <a:srgbClr val="CF8561"/>
                </a:solidFill>
                <a:latin typeface="Open Sans 1 Italics"/>
              </a:rPr>
              <a:t> in both the medical and masters programs!</a:t>
            </a:r>
          </a:p>
          <a:p>
            <a:pPr>
              <a:lnSpc>
                <a:spcPts val="6000"/>
              </a:lnSpc>
            </a:pPr>
            <a:r>
              <a:rPr lang="en-US" sz="5000">
                <a:solidFill>
                  <a:srgbClr val="CF8561"/>
                </a:solidFill>
                <a:latin typeface="Open Sans 1 Italics"/>
              </a:rPr>
              <a:t>We are excited to have you be a part of our</a:t>
            </a:r>
          </a:p>
          <a:p>
            <a:pPr>
              <a:lnSpc>
                <a:spcPts val="6000"/>
              </a:lnSpc>
            </a:pPr>
            <a:r>
              <a:rPr lang="en-US" sz="5000">
                <a:solidFill>
                  <a:srgbClr val="CF8561"/>
                </a:solidFill>
                <a:latin typeface="Open Sans 1 Italics"/>
              </a:rPr>
              <a:t>community here at Rocky Vista University </a:t>
            </a:r>
          </a:p>
          <a:p>
            <a:pPr>
              <a:lnSpc>
                <a:spcPts val="6000"/>
              </a:lnSpc>
            </a:pPr>
            <a:r>
              <a:rPr lang="en-US" sz="5000">
                <a:solidFill>
                  <a:srgbClr val="CF8561"/>
                </a:solidFill>
                <a:latin typeface="Open Sans 1 Italics"/>
              </a:rPr>
              <a:t>in Southern Utah. As a group, we work hard to support and serve one another, the students, </a:t>
            </a:r>
          </a:p>
          <a:p>
            <a:pPr>
              <a:lnSpc>
                <a:spcPts val="6000"/>
              </a:lnSpc>
            </a:pPr>
            <a:r>
              <a:rPr lang="en-US" sz="5000">
                <a:solidFill>
                  <a:srgbClr val="CF8561"/>
                </a:solidFill>
                <a:latin typeface="Open Sans 1 Italics"/>
              </a:rPr>
              <a:t>and our community.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799415" y="7369577"/>
            <a:ext cx="3833321" cy="2736212"/>
          </a:xfrm>
          <a:custGeom>
            <a:avLst/>
            <a:gdLst/>
            <a:ahLst/>
            <a:cxnLst/>
            <a:rect r="r" b="b" t="t" l="l"/>
            <a:pathLst>
              <a:path h="2736212" w="3833321">
                <a:moveTo>
                  <a:pt x="0" y="0"/>
                </a:moveTo>
                <a:lnTo>
                  <a:pt x="3833322" y="0"/>
                </a:lnTo>
                <a:lnTo>
                  <a:pt x="3833322" y="2736213"/>
                </a:lnTo>
                <a:lnTo>
                  <a:pt x="0" y="27362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75543" r="0" b="-12791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542941" y="2108949"/>
            <a:ext cx="4346270" cy="4355435"/>
          </a:xfrm>
          <a:custGeom>
            <a:avLst/>
            <a:gdLst/>
            <a:ahLst/>
            <a:cxnLst/>
            <a:rect r="r" b="b" t="t" l="l"/>
            <a:pathLst>
              <a:path h="4355435" w="4346270">
                <a:moveTo>
                  <a:pt x="0" y="0"/>
                </a:moveTo>
                <a:lnTo>
                  <a:pt x="4346270" y="0"/>
                </a:lnTo>
                <a:lnTo>
                  <a:pt x="4346270" y="4355436"/>
                </a:lnTo>
                <a:lnTo>
                  <a:pt x="0" y="43554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10478" r="0" b="-105672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084325" y="161925"/>
            <a:ext cx="5263501" cy="1212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17"/>
              </a:lnSpc>
            </a:pPr>
            <a:r>
              <a:rPr lang="en-US" sz="9017">
                <a:solidFill>
                  <a:srgbClr val="39435B"/>
                </a:solidFill>
                <a:latin typeface="Indira K 1"/>
              </a:rPr>
              <a:t>Facebook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674159" y="1308532"/>
            <a:ext cx="12596782" cy="695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5262" u="sng">
                <a:solidFill>
                  <a:srgbClr val="CF8561"/>
                </a:solidFill>
                <a:latin typeface="Open Sans 1 Italics"/>
                <a:hlinkClick r:id="rId8" tooltip="https://www.facebook.com/groups/1283313835089215"/>
              </a:rPr>
              <a:t>RVUCOM-SU Significant Others Group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30285" y="6569160"/>
            <a:ext cx="12884531" cy="695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62"/>
              </a:lnSpc>
            </a:pPr>
            <a:r>
              <a:rPr lang="en-US" sz="5262" u="sng">
                <a:solidFill>
                  <a:srgbClr val="CF8561"/>
                </a:solidFill>
                <a:latin typeface="Open Sans 1 Italics"/>
                <a:hlinkClick r:id="rId9" tooltip="https://www.facebook.com/rvumsp"/>
              </a:rPr>
              <a:t>RVU-SU Medical Spouse &amp; Partner Page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514350" y="1370217"/>
            <a:ext cx="6463216" cy="6463216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620847" y="1370217"/>
            <a:ext cx="6463216" cy="6463216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4567598" y="1370217"/>
            <a:ext cx="6463242" cy="646321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0852940" y="2339096"/>
            <a:ext cx="7141853" cy="5043934"/>
          </a:xfrm>
          <a:custGeom>
            <a:avLst/>
            <a:gdLst/>
            <a:ahLst/>
            <a:cxnLst/>
            <a:rect r="r" b="b" t="t" l="l"/>
            <a:pathLst>
              <a:path h="5043934" w="7141853">
                <a:moveTo>
                  <a:pt x="0" y="0"/>
                </a:moveTo>
                <a:lnTo>
                  <a:pt x="7141853" y="0"/>
                </a:lnTo>
                <a:lnTo>
                  <a:pt x="7141853" y="5043933"/>
                </a:lnTo>
                <a:lnTo>
                  <a:pt x="0" y="50439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464112" y="7724296"/>
            <a:ext cx="8670214" cy="980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9"/>
              </a:lnSpc>
            </a:pPr>
            <a:r>
              <a:rPr lang="en-US" sz="5706">
                <a:solidFill>
                  <a:srgbClr val="39435B"/>
                </a:solidFill>
                <a:latin typeface="Indira K 1 Bold"/>
              </a:rPr>
              <a:t>Vie Van Noy, MS, TRT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84586" y="8505260"/>
            <a:ext cx="10629267" cy="87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45"/>
              </a:lnSpc>
            </a:pPr>
            <a:r>
              <a:rPr lang="en-US" sz="4438">
                <a:solidFill>
                  <a:srgbClr val="CF8561"/>
                </a:solidFill>
                <a:latin typeface="Open Sans 1 Italics"/>
              </a:rPr>
              <a:t>Director of Student Life and Special Events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14350" y="186260"/>
            <a:ext cx="12076756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CF8561"/>
                </a:solidFill>
                <a:latin typeface="Indira K 1 Bold"/>
              </a:rPr>
              <a:t>Special Guest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134326" y="3815587"/>
            <a:ext cx="4291814" cy="2014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51"/>
              </a:lnSpc>
            </a:pPr>
            <a:r>
              <a:rPr lang="en-US" sz="3822">
                <a:solidFill>
                  <a:srgbClr val="38425B"/>
                </a:solidFill>
                <a:latin typeface="Open Sans 2"/>
              </a:rPr>
              <a:t>See other slideshow for Vie's presentation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514350" y="1370217"/>
            <a:ext cx="6463216" cy="6463216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620847" y="1370217"/>
            <a:ext cx="6463216" cy="6463216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4567598" y="1370217"/>
            <a:ext cx="6463242" cy="646321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TextBox 12" id="12"/>
          <p:cNvSpPr txBox="true"/>
          <p:nvPr/>
        </p:nvSpPr>
        <p:spPr>
          <a:xfrm rot="0">
            <a:off x="4665298" y="7719133"/>
            <a:ext cx="6267843" cy="980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9"/>
              </a:lnSpc>
            </a:pPr>
            <a:r>
              <a:rPr lang="en-US" sz="5706">
                <a:solidFill>
                  <a:srgbClr val="39435B"/>
                </a:solidFill>
                <a:latin typeface="Indira K 1 Bold"/>
              </a:rPr>
              <a:t>Jessie Sterr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454821" y="8432543"/>
            <a:ext cx="6688796" cy="87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45"/>
              </a:lnSpc>
            </a:pPr>
            <a:r>
              <a:rPr lang="en-US" sz="4438">
                <a:solidFill>
                  <a:srgbClr val="CF8561"/>
                </a:solidFill>
                <a:latin typeface="Open Sans 1 Italics"/>
              </a:rPr>
              <a:t>4th Year Significant Other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14350" y="186260"/>
            <a:ext cx="9314255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CF8561"/>
                </a:solidFill>
                <a:latin typeface="Indira K 1 Bold"/>
              </a:rPr>
              <a:t>MSP 2023-2024 Keynote Speaker</a:t>
            </a:r>
          </a:p>
        </p:txBody>
      </p: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4567598" y="1370217"/>
            <a:ext cx="6463242" cy="6463216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40899" t="-5243" r="-33747" b="-15750"/>
              </a:stretch>
            </a:blipFill>
          </p:spPr>
        </p:sp>
      </p:grp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50744" y="7308160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947199" y="1028700"/>
            <a:ext cx="10382335" cy="4870259"/>
          </a:xfrm>
          <a:custGeom>
            <a:avLst/>
            <a:gdLst/>
            <a:ahLst/>
            <a:cxnLst/>
            <a:rect r="r" b="b" t="t" l="l"/>
            <a:pathLst>
              <a:path h="4870259" w="10382335">
                <a:moveTo>
                  <a:pt x="0" y="0"/>
                </a:moveTo>
                <a:lnTo>
                  <a:pt x="10382335" y="0"/>
                </a:lnTo>
                <a:lnTo>
                  <a:pt x="10382335" y="4870259"/>
                </a:lnTo>
                <a:lnTo>
                  <a:pt x="0" y="4870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422205" y="1385305"/>
            <a:ext cx="9432323" cy="39474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889"/>
              </a:lnSpc>
            </a:pPr>
            <a:r>
              <a:rPr lang="en-US" sz="11349">
                <a:solidFill>
                  <a:srgbClr val="CF8561"/>
                </a:solidFill>
                <a:latin typeface="Open Sans 2"/>
              </a:rPr>
              <a:t>Let’s Get to </a:t>
            </a:r>
          </a:p>
          <a:p>
            <a:pPr algn="ctr">
              <a:lnSpc>
                <a:spcPts val="15889"/>
              </a:lnSpc>
            </a:pPr>
            <a:r>
              <a:rPr lang="en-US" sz="11349">
                <a:solidFill>
                  <a:srgbClr val="CF8561"/>
                </a:solidFill>
                <a:latin typeface="Open Sans 2"/>
              </a:rPr>
              <a:t>Know YOU!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50744" y="7308160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12286" y="831973"/>
            <a:ext cx="7239804" cy="3510208"/>
          </a:xfrm>
          <a:custGeom>
            <a:avLst/>
            <a:gdLst/>
            <a:ahLst/>
            <a:cxnLst/>
            <a:rect r="r" b="b" t="t" l="l"/>
            <a:pathLst>
              <a:path h="3510208" w="7239804">
                <a:moveTo>
                  <a:pt x="0" y="0"/>
                </a:moveTo>
                <a:lnTo>
                  <a:pt x="7239804" y="0"/>
                </a:lnTo>
                <a:lnTo>
                  <a:pt x="7239804" y="3510208"/>
                </a:lnTo>
                <a:lnTo>
                  <a:pt x="0" y="35102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68" t="-7462" r="-2841" b="-620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090863" y="2022516"/>
            <a:ext cx="8111148" cy="7062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73"/>
              </a:lnSpc>
              <a:spcBef>
                <a:spcPct val="0"/>
              </a:spcBef>
            </a:pPr>
            <a:r>
              <a:rPr lang="en-US" sz="5073">
                <a:solidFill>
                  <a:srgbClr val="39435B"/>
                </a:solidFill>
                <a:latin typeface="Indira K 1"/>
              </a:rPr>
              <a:t>Married to Wayne - OMS IV</a:t>
            </a:r>
          </a:p>
          <a:p>
            <a:pPr algn="ctr">
              <a:lnSpc>
                <a:spcPts val="5073"/>
              </a:lnSpc>
              <a:spcBef>
                <a:spcPct val="0"/>
              </a:spcBef>
            </a:pPr>
            <a:r>
              <a:rPr lang="en-US" sz="5073">
                <a:solidFill>
                  <a:srgbClr val="39435B"/>
                </a:solidFill>
                <a:latin typeface="Indira K 1"/>
              </a:rPr>
              <a:t>From Cache Valley. Go Aggies!</a:t>
            </a:r>
          </a:p>
          <a:p>
            <a:pPr algn="ctr">
              <a:lnSpc>
                <a:spcPts val="5073"/>
              </a:lnSpc>
              <a:spcBef>
                <a:spcPct val="0"/>
              </a:spcBef>
            </a:pPr>
            <a:r>
              <a:rPr lang="en-US" sz="5073">
                <a:solidFill>
                  <a:srgbClr val="39435B"/>
                </a:solidFill>
                <a:latin typeface="Indira K 1"/>
              </a:rPr>
              <a:t>3 kiddos: </a:t>
            </a:r>
          </a:p>
          <a:p>
            <a:pPr algn="ctr">
              <a:lnSpc>
                <a:spcPts val="5073"/>
              </a:lnSpc>
              <a:spcBef>
                <a:spcPct val="0"/>
              </a:spcBef>
            </a:pPr>
            <a:r>
              <a:rPr lang="en-US" sz="5073">
                <a:solidFill>
                  <a:srgbClr val="39435B"/>
                </a:solidFill>
                <a:latin typeface="Indira K 1"/>
              </a:rPr>
              <a:t>Lydia (6.5),  Xavier (4.5), Liam (2)</a:t>
            </a:r>
          </a:p>
          <a:p>
            <a:pPr algn="ctr">
              <a:lnSpc>
                <a:spcPts val="5073"/>
              </a:lnSpc>
              <a:spcBef>
                <a:spcPct val="0"/>
              </a:spcBef>
            </a:pPr>
            <a:r>
              <a:rPr lang="en-US" sz="5073">
                <a:solidFill>
                  <a:srgbClr val="39435B"/>
                </a:solidFill>
                <a:latin typeface="Indira K 1"/>
              </a:rPr>
              <a:t>Love all things MSP</a:t>
            </a:r>
          </a:p>
          <a:p>
            <a:pPr algn="ctr">
              <a:lnSpc>
                <a:spcPts val="5073"/>
              </a:lnSpc>
              <a:spcBef>
                <a:spcPct val="0"/>
              </a:spcBef>
            </a:pPr>
            <a:r>
              <a:rPr lang="en-US" sz="5073">
                <a:solidFill>
                  <a:srgbClr val="39435B"/>
                </a:solidFill>
                <a:latin typeface="Indira K 1"/>
              </a:rPr>
              <a:t>Advocate for having a family in Med School</a:t>
            </a:r>
          </a:p>
          <a:p>
            <a:pPr algn="ctr">
              <a:lnSpc>
                <a:spcPts val="5073"/>
              </a:lnSpc>
              <a:spcBef>
                <a:spcPct val="0"/>
              </a:spcBef>
            </a:pPr>
            <a:r>
              <a:rPr lang="en-US" sz="5073">
                <a:solidFill>
                  <a:srgbClr val="39435B"/>
                </a:solidFill>
                <a:latin typeface="Indira K 1"/>
              </a:rPr>
              <a:t>Overseer of Craft Club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312286" y="4518040"/>
            <a:ext cx="3555440" cy="4740260"/>
          </a:xfrm>
          <a:custGeom>
            <a:avLst/>
            <a:gdLst/>
            <a:ahLst/>
            <a:cxnLst/>
            <a:rect r="r" b="b" t="t" l="l"/>
            <a:pathLst>
              <a:path h="4740260" w="3555440">
                <a:moveTo>
                  <a:pt x="0" y="0"/>
                </a:moveTo>
                <a:lnTo>
                  <a:pt x="3555440" y="0"/>
                </a:lnTo>
                <a:lnTo>
                  <a:pt x="3555440" y="4740260"/>
                </a:lnTo>
                <a:lnTo>
                  <a:pt x="0" y="47402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043" t="0" r="-3014" b="-2326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091462" y="4494173"/>
            <a:ext cx="3460629" cy="4787993"/>
          </a:xfrm>
          <a:custGeom>
            <a:avLst/>
            <a:gdLst/>
            <a:ahLst/>
            <a:cxnLst/>
            <a:rect r="r" b="b" t="t" l="l"/>
            <a:pathLst>
              <a:path h="4787993" w="3460629">
                <a:moveTo>
                  <a:pt x="0" y="0"/>
                </a:moveTo>
                <a:lnTo>
                  <a:pt x="3460628" y="0"/>
                </a:lnTo>
                <a:lnTo>
                  <a:pt x="3460628" y="4787993"/>
                </a:lnTo>
                <a:lnTo>
                  <a:pt x="0" y="4787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58" t="-2123" r="-4088" b="-1807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720070" y="739186"/>
            <a:ext cx="8692991" cy="1188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9"/>
              </a:lnSpc>
              <a:spcBef>
                <a:spcPct val="0"/>
              </a:spcBef>
            </a:pPr>
            <a:r>
              <a:rPr lang="en-US" sz="8899">
                <a:solidFill>
                  <a:srgbClr val="804F3B"/>
                </a:solidFill>
                <a:latin typeface="Indira K 1"/>
              </a:rPr>
              <a:t>Get to know me!</a:t>
            </a:r>
          </a:p>
        </p:txBody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50744" y="7308160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74638" y="0"/>
            <a:ext cx="3754115" cy="4879900"/>
          </a:xfrm>
          <a:custGeom>
            <a:avLst/>
            <a:gdLst/>
            <a:ahLst/>
            <a:cxnLst/>
            <a:rect r="r" b="b" t="t" l="l"/>
            <a:pathLst>
              <a:path h="4879900" w="3754115">
                <a:moveTo>
                  <a:pt x="0" y="0"/>
                </a:moveTo>
                <a:lnTo>
                  <a:pt x="3754116" y="0"/>
                </a:lnTo>
                <a:lnTo>
                  <a:pt x="3754116" y="4879900"/>
                </a:lnTo>
                <a:lnTo>
                  <a:pt x="0" y="4879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649" r="-245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466065" y="0"/>
            <a:ext cx="3798035" cy="4879900"/>
          </a:xfrm>
          <a:custGeom>
            <a:avLst/>
            <a:gdLst/>
            <a:ahLst/>
            <a:cxnLst/>
            <a:rect r="r" b="b" t="t" l="l"/>
            <a:pathLst>
              <a:path h="4879900" w="3798035">
                <a:moveTo>
                  <a:pt x="0" y="0"/>
                </a:moveTo>
                <a:lnTo>
                  <a:pt x="3798035" y="0"/>
                </a:lnTo>
                <a:lnTo>
                  <a:pt x="3798035" y="4879900"/>
                </a:lnTo>
                <a:lnTo>
                  <a:pt x="0" y="48799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06" t="-3980" r="-1527" b="-294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207552" y="5004280"/>
            <a:ext cx="3872897" cy="4921539"/>
          </a:xfrm>
          <a:custGeom>
            <a:avLst/>
            <a:gdLst/>
            <a:ahLst/>
            <a:cxnLst/>
            <a:rect r="r" b="b" t="t" l="l"/>
            <a:pathLst>
              <a:path h="4921539" w="3872897">
                <a:moveTo>
                  <a:pt x="0" y="0"/>
                </a:moveTo>
                <a:lnTo>
                  <a:pt x="3872896" y="0"/>
                </a:lnTo>
                <a:lnTo>
                  <a:pt x="3872896" y="4921539"/>
                </a:lnTo>
                <a:lnTo>
                  <a:pt x="0" y="49215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3109" b="-535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336403" y="5004280"/>
            <a:ext cx="3914340" cy="4921539"/>
          </a:xfrm>
          <a:custGeom>
            <a:avLst/>
            <a:gdLst/>
            <a:ahLst/>
            <a:cxnLst/>
            <a:rect r="r" b="b" t="t" l="l"/>
            <a:pathLst>
              <a:path h="4921539" w="3914340">
                <a:moveTo>
                  <a:pt x="0" y="0"/>
                </a:moveTo>
                <a:lnTo>
                  <a:pt x="3914341" y="0"/>
                </a:lnTo>
                <a:lnTo>
                  <a:pt x="3914341" y="4921539"/>
                </a:lnTo>
                <a:lnTo>
                  <a:pt x="0" y="49215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17" t="-2336" r="-3873" b="-177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0" y="218315"/>
            <a:ext cx="8380431" cy="2196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39"/>
              </a:lnSpc>
              <a:spcBef>
                <a:spcPct val="0"/>
              </a:spcBef>
            </a:pPr>
            <a:r>
              <a:rPr lang="en-US" sz="8439">
                <a:solidFill>
                  <a:srgbClr val="C8B18C"/>
                </a:solidFill>
                <a:latin typeface="Indira K 1"/>
              </a:rPr>
              <a:t>Having a family in Med School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37029" y="2570872"/>
            <a:ext cx="7207552" cy="5069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88781" indent="-444390" lvl="1">
              <a:lnSpc>
                <a:spcPts val="5763"/>
              </a:lnSpc>
              <a:buFont typeface="Arial"/>
              <a:buChar char="•"/>
            </a:pPr>
            <a:r>
              <a:rPr lang="en-US" sz="4116">
                <a:solidFill>
                  <a:srgbClr val="39425B"/>
                </a:solidFill>
                <a:latin typeface="Open Sans 2"/>
              </a:rPr>
              <a:t>It’s not only possible, it’s worth it!!</a:t>
            </a:r>
          </a:p>
          <a:p>
            <a:pPr marL="888781" indent="-444390" lvl="1">
              <a:lnSpc>
                <a:spcPts val="5763"/>
              </a:lnSpc>
              <a:buFont typeface="Arial"/>
              <a:buChar char="•"/>
            </a:pPr>
            <a:r>
              <a:rPr lang="en-US" sz="4116">
                <a:solidFill>
                  <a:srgbClr val="39425B"/>
                </a:solidFill>
                <a:latin typeface="Open Sans 2"/>
              </a:rPr>
              <a:t>Don’t hesitate to grow y</a:t>
            </a:r>
            <a:r>
              <a:rPr lang="en-US" sz="4116">
                <a:solidFill>
                  <a:srgbClr val="39425B"/>
                </a:solidFill>
                <a:latin typeface="Open Sans 2"/>
              </a:rPr>
              <a:t>our family</a:t>
            </a:r>
          </a:p>
          <a:p>
            <a:pPr marL="888781" indent="-444390" lvl="1">
              <a:lnSpc>
                <a:spcPts val="5763"/>
              </a:lnSpc>
              <a:buFont typeface="Arial"/>
              <a:buChar char="•"/>
            </a:pPr>
            <a:r>
              <a:rPr lang="en-US" sz="4116">
                <a:solidFill>
                  <a:srgbClr val="39425B"/>
                </a:solidFill>
                <a:latin typeface="Open Sans 2"/>
              </a:rPr>
              <a:t>I am your number one fan!!</a:t>
            </a:r>
          </a:p>
          <a:p>
            <a:pPr>
              <a:lnSpc>
                <a:spcPts val="5763"/>
              </a:lnSpc>
            </a:pP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50744" y="7308160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117780" y="277857"/>
            <a:ext cx="10094311" cy="1783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44"/>
              </a:lnSpc>
              <a:spcBef>
                <a:spcPct val="0"/>
              </a:spcBef>
            </a:pPr>
            <a:r>
              <a:rPr lang="en-US" sz="6844">
                <a:solidFill>
                  <a:srgbClr val="39435B"/>
                </a:solidFill>
                <a:latin typeface="Indira K 1"/>
              </a:rPr>
              <a:t>Student and SO Relationship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999439" y="2338377"/>
            <a:ext cx="8330994" cy="4217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191648" indent="-595824" lvl="1">
              <a:lnSpc>
                <a:spcPts val="5519"/>
              </a:lnSpc>
              <a:buFont typeface="Arial"/>
              <a:buChar char="•"/>
            </a:pPr>
            <a:r>
              <a:rPr lang="en-US" sz="5519">
                <a:solidFill>
                  <a:srgbClr val="CF8561"/>
                </a:solidFill>
                <a:latin typeface="Indira K 1"/>
              </a:rPr>
              <a:t>You choose what you prioritize</a:t>
            </a:r>
          </a:p>
          <a:p>
            <a:pPr marL="1191648" indent="-595824" lvl="1">
              <a:lnSpc>
                <a:spcPts val="5519"/>
              </a:lnSpc>
              <a:buFont typeface="Arial"/>
              <a:buChar char="•"/>
            </a:pPr>
            <a:r>
              <a:rPr lang="en-US" sz="5519">
                <a:solidFill>
                  <a:srgbClr val="CF8561"/>
                </a:solidFill>
                <a:latin typeface="Indira K 1"/>
              </a:rPr>
              <a:t>No unspoken expectations</a:t>
            </a:r>
          </a:p>
          <a:p>
            <a:pPr marL="1191648" indent="-595824" lvl="1">
              <a:lnSpc>
                <a:spcPts val="5519"/>
              </a:lnSpc>
              <a:buFont typeface="Arial"/>
              <a:buChar char="•"/>
            </a:pPr>
            <a:r>
              <a:rPr lang="en-US" sz="5519">
                <a:solidFill>
                  <a:srgbClr val="CF8561"/>
                </a:solidFill>
                <a:latin typeface="Indira K 1"/>
              </a:rPr>
              <a:t>Don’t wait around</a:t>
            </a:r>
          </a:p>
          <a:p>
            <a:pPr marL="1191648" indent="-595824" lvl="1">
              <a:lnSpc>
                <a:spcPts val="5519"/>
              </a:lnSpc>
              <a:buFont typeface="Arial"/>
              <a:buChar char="•"/>
            </a:pPr>
            <a:r>
              <a:rPr lang="en-US" sz="5519">
                <a:solidFill>
                  <a:srgbClr val="CF8561"/>
                </a:solidFill>
                <a:latin typeface="Indira K 1"/>
              </a:rPr>
              <a:t>Have a burnout plan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6365" y="154032"/>
            <a:ext cx="7442722" cy="9978936"/>
          </a:xfrm>
          <a:custGeom>
            <a:avLst/>
            <a:gdLst/>
            <a:ahLst/>
            <a:cxnLst/>
            <a:rect r="r" b="b" t="t" l="l"/>
            <a:pathLst>
              <a:path h="9978936" w="7442722">
                <a:moveTo>
                  <a:pt x="0" y="0"/>
                </a:moveTo>
                <a:lnTo>
                  <a:pt x="7442722" y="0"/>
                </a:lnTo>
                <a:lnTo>
                  <a:pt x="7442722" y="9978936"/>
                </a:lnTo>
                <a:lnTo>
                  <a:pt x="0" y="9978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66" t="-2399" r="-2506" b="-488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50744" y="7308160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476964" y="116905"/>
            <a:ext cx="6517712" cy="4771457"/>
          </a:xfrm>
          <a:custGeom>
            <a:avLst/>
            <a:gdLst/>
            <a:ahLst/>
            <a:cxnLst/>
            <a:rect r="r" b="b" t="t" l="l"/>
            <a:pathLst>
              <a:path h="4771457" w="6517712">
                <a:moveTo>
                  <a:pt x="0" y="0"/>
                </a:moveTo>
                <a:lnTo>
                  <a:pt x="6517712" y="0"/>
                </a:lnTo>
                <a:lnTo>
                  <a:pt x="6517712" y="4771457"/>
                </a:lnTo>
                <a:lnTo>
                  <a:pt x="0" y="47714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12" t="-2628" r="-1500" b="-1281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10597" y="4486308"/>
            <a:ext cx="6316550" cy="4771992"/>
          </a:xfrm>
          <a:custGeom>
            <a:avLst/>
            <a:gdLst/>
            <a:ahLst/>
            <a:cxnLst/>
            <a:rect r="r" b="b" t="t" l="l"/>
            <a:pathLst>
              <a:path h="4771992" w="6316550">
                <a:moveTo>
                  <a:pt x="0" y="0"/>
                </a:moveTo>
                <a:lnTo>
                  <a:pt x="6316550" y="0"/>
                </a:lnTo>
                <a:lnTo>
                  <a:pt x="6316550" y="4771992"/>
                </a:lnTo>
                <a:lnTo>
                  <a:pt x="0" y="47719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28" t="-6746" r="-2906" b="-1334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37029" y="250255"/>
            <a:ext cx="8544344" cy="2054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29"/>
              </a:lnSpc>
              <a:spcBef>
                <a:spcPct val="0"/>
              </a:spcBef>
            </a:pPr>
            <a:r>
              <a:rPr lang="en-US" sz="7829">
                <a:solidFill>
                  <a:srgbClr val="804F3B"/>
                </a:solidFill>
                <a:latin typeface="Indira K 1"/>
              </a:rPr>
              <a:t>Finding</a:t>
            </a:r>
          </a:p>
          <a:p>
            <a:pPr algn="ctr">
              <a:lnSpc>
                <a:spcPts val="7829"/>
              </a:lnSpc>
              <a:spcBef>
                <a:spcPct val="0"/>
              </a:spcBef>
            </a:pPr>
            <a:r>
              <a:rPr lang="en-US" sz="7829">
                <a:solidFill>
                  <a:srgbClr val="804F3B"/>
                </a:solidFill>
                <a:latin typeface="Indira K 1"/>
              </a:rPr>
              <a:t>Your Tribe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7029" y="2846680"/>
            <a:ext cx="8049971" cy="2635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105844" indent="-552922" lvl="1">
              <a:lnSpc>
                <a:spcPts val="5122"/>
              </a:lnSpc>
              <a:buFont typeface="Arial"/>
              <a:buChar char="•"/>
            </a:pPr>
            <a:r>
              <a:rPr lang="en-US" sz="5122">
                <a:solidFill>
                  <a:srgbClr val="CF8561"/>
                </a:solidFill>
                <a:latin typeface="Indira K 1"/>
              </a:rPr>
              <a:t>Get involved in MSP</a:t>
            </a:r>
          </a:p>
          <a:p>
            <a:pPr marL="1105844" indent="-552922" lvl="1">
              <a:lnSpc>
                <a:spcPts val="5122"/>
              </a:lnSpc>
              <a:buFont typeface="Arial"/>
              <a:buChar char="•"/>
            </a:pPr>
            <a:r>
              <a:rPr lang="en-US" sz="5122">
                <a:solidFill>
                  <a:srgbClr val="CF8561"/>
                </a:solidFill>
                <a:latin typeface="Indira K 1"/>
              </a:rPr>
              <a:t>It may take a little time</a:t>
            </a:r>
          </a:p>
          <a:p>
            <a:pPr marL="1105844" indent="-552922" lvl="1">
              <a:lnSpc>
                <a:spcPts val="5122"/>
              </a:lnSpc>
              <a:buFont typeface="Arial"/>
              <a:buChar char="•"/>
            </a:pPr>
            <a:r>
              <a:rPr lang="en-US" sz="5122">
                <a:solidFill>
                  <a:srgbClr val="CF8561"/>
                </a:solidFill>
                <a:latin typeface="Indira K 1"/>
              </a:rPr>
              <a:t>Friends in med school completely understand!</a:t>
            </a:r>
          </a:p>
        </p:txBody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50744" y="7308160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49281" y="2079220"/>
            <a:ext cx="13963064" cy="5620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59430" indent="-529715" lvl="1">
              <a:lnSpc>
                <a:spcPts val="4907"/>
              </a:lnSpc>
              <a:buFont typeface="Arial"/>
              <a:buChar char="•"/>
            </a:pPr>
            <a:r>
              <a:rPr lang="en-US" sz="4907">
                <a:solidFill>
                  <a:srgbClr val="39435B"/>
                </a:solidFill>
                <a:latin typeface="Indira K 1"/>
              </a:rPr>
              <a:t>Services for pregnant women, new mothers, infants and children up to 5 yrs</a:t>
            </a:r>
          </a:p>
          <a:p>
            <a:pPr marL="1059430" indent="-529715" lvl="1">
              <a:lnSpc>
                <a:spcPts val="4907"/>
              </a:lnSpc>
              <a:buFont typeface="Arial"/>
              <a:buChar char="•"/>
            </a:pPr>
            <a:r>
              <a:rPr lang="en-US" sz="4907">
                <a:solidFill>
                  <a:srgbClr val="39435B"/>
                </a:solidFill>
                <a:latin typeface="Indira K 1"/>
              </a:rPr>
              <a:t>Provides: grains, produce, dairy and protein</a:t>
            </a:r>
          </a:p>
          <a:p>
            <a:pPr marL="1059430" indent="-529715" lvl="1">
              <a:lnSpc>
                <a:spcPts val="4907"/>
              </a:lnSpc>
              <a:buFont typeface="Arial"/>
              <a:buChar char="•"/>
            </a:pPr>
            <a:r>
              <a:rPr lang="en-US" sz="4907">
                <a:solidFill>
                  <a:srgbClr val="39435B"/>
                </a:solidFill>
                <a:latin typeface="Indira K 1"/>
              </a:rPr>
              <a:t>Appointments every 3 months</a:t>
            </a:r>
          </a:p>
          <a:p>
            <a:pPr marL="1059430" indent="-529715" lvl="1">
              <a:lnSpc>
                <a:spcPts val="4907"/>
              </a:lnSpc>
              <a:buFont typeface="Arial"/>
              <a:buChar char="•"/>
            </a:pPr>
            <a:r>
              <a:rPr lang="en-US" sz="4907">
                <a:solidFill>
                  <a:srgbClr val="39435B"/>
                </a:solidFill>
                <a:latin typeface="Indira K 1"/>
              </a:rPr>
              <a:t>eWIC card</a:t>
            </a:r>
          </a:p>
          <a:p>
            <a:pPr marL="1059430" indent="-529715" lvl="1">
              <a:lnSpc>
                <a:spcPts val="4907"/>
              </a:lnSpc>
              <a:buFont typeface="Arial"/>
              <a:buChar char="•"/>
            </a:pPr>
            <a:r>
              <a:rPr lang="en-US" sz="4907">
                <a:solidFill>
                  <a:srgbClr val="39435B"/>
                </a:solidFill>
                <a:latin typeface="Indira K 1"/>
              </a:rPr>
              <a:t>3 months at a time</a:t>
            </a:r>
          </a:p>
          <a:p>
            <a:pPr marL="1059430" indent="-529715" lvl="1">
              <a:lnSpc>
                <a:spcPts val="4907"/>
              </a:lnSpc>
              <a:buFont typeface="Arial"/>
              <a:buChar char="•"/>
            </a:pPr>
            <a:r>
              <a:rPr lang="en-US" sz="4907">
                <a:solidFill>
                  <a:srgbClr val="39435B"/>
                </a:solidFill>
                <a:latin typeface="Indira K 1"/>
              </a:rPr>
              <a:t>Get the app - WIC Shopper</a:t>
            </a:r>
          </a:p>
          <a:p>
            <a:pPr marL="1059430" indent="-529715" lvl="1">
              <a:lnSpc>
                <a:spcPts val="4907"/>
              </a:lnSpc>
              <a:buFont typeface="Arial"/>
              <a:buChar char="•"/>
            </a:pPr>
            <a:r>
              <a:rPr lang="en-US" sz="4907">
                <a:solidFill>
                  <a:srgbClr val="39435B"/>
                </a:solidFill>
                <a:latin typeface="Indira K 1"/>
              </a:rPr>
              <a:t>Works at self checkout but NOT grocery pickup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20842" y="589030"/>
            <a:ext cx="16419942" cy="1012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25"/>
              </a:lnSpc>
              <a:spcBef>
                <a:spcPct val="0"/>
              </a:spcBef>
            </a:pPr>
            <a:r>
              <a:rPr lang="en-US" sz="7525">
                <a:solidFill>
                  <a:srgbClr val="C8B18C"/>
                </a:solidFill>
                <a:latin typeface="Indira K 1"/>
              </a:rPr>
              <a:t>WIC - Women, Infants, and Children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50744" y="7308160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55350" y="534715"/>
            <a:ext cx="15628407" cy="1232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66"/>
              </a:lnSpc>
              <a:spcBef>
                <a:spcPct val="0"/>
              </a:spcBef>
            </a:pPr>
            <a:r>
              <a:rPr lang="en-US" sz="9166">
                <a:solidFill>
                  <a:srgbClr val="CF8561"/>
                </a:solidFill>
                <a:latin typeface="Indira K 1"/>
              </a:rPr>
              <a:t>EBT / SNAP / Food Stamps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55350" y="2000612"/>
            <a:ext cx="16209846" cy="6371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77705" indent="-488852" lvl="1">
              <a:lnSpc>
                <a:spcPts val="6339"/>
              </a:lnSpc>
              <a:buFont typeface="Arial"/>
              <a:buChar char="•"/>
            </a:pPr>
            <a:r>
              <a:rPr lang="en-US" sz="4528">
                <a:solidFill>
                  <a:srgbClr val="804F3B"/>
                </a:solidFill>
                <a:latin typeface="Open Sans 2"/>
              </a:rPr>
              <a:t>Gov. funds for nonprepared food and drink</a:t>
            </a:r>
          </a:p>
          <a:p>
            <a:pPr algn="just" marL="977705" indent="-488852" lvl="1">
              <a:lnSpc>
                <a:spcPts val="6339"/>
              </a:lnSpc>
              <a:buFont typeface="Arial"/>
              <a:buChar char="•"/>
            </a:pPr>
            <a:r>
              <a:rPr lang="en-US" sz="4528">
                <a:solidFill>
                  <a:srgbClr val="804F3B"/>
                </a:solidFill>
                <a:latin typeface="Open Sans 2"/>
              </a:rPr>
              <a:t>Funds added monthly based on family size</a:t>
            </a:r>
          </a:p>
          <a:p>
            <a:pPr algn="just" marL="977705" indent="-488852" lvl="1">
              <a:lnSpc>
                <a:spcPts val="6339"/>
              </a:lnSpc>
              <a:buFont typeface="Arial"/>
              <a:buChar char="•"/>
            </a:pPr>
            <a:r>
              <a:rPr lang="en-US" sz="4528">
                <a:solidFill>
                  <a:srgbClr val="804F3B"/>
                </a:solidFill>
                <a:latin typeface="Open Sans 2"/>
              </a:rPr>
              <a:t>Roll over so long as you use your card every 10 months</a:t>
            </a:r>
          </a:p>
          <a:p>
            <a:pPr algn="just" marL="977705" indent="-488852" lvl="1">
              <a:lnSpc>
                <a:spcPts val="6339"/>
              </a:lnSpc>
              <a:buFont typeface="Arial"/>
              <a:buChar char="•"/>
            </a:pPr>
            <a:r>
              <a:rPr lang="en-US" sz="4528">
                <a:solidFill>
                  <a:srgbClr val="804F3B"/>
                </a:solidFill>
                <a:latin typeface="Open Sans 2"/>
              </a:rPr>
              <a:t>Income under $2,000 / month, Assets under $2,500</a:t>
            </a:r>
          </a:p>
          <a:p>
            <a:pPr algn="just" marL="977705" indent="-488852" lvl="1">
              <a:lnSpc>
                <a:spcPts val="6339"/>
              </a:lnSpc>
              <a:buFont typeface="Arial"/>
              <a:buChar char="•"/>
            </a:pPr>
            <a:r>
              <a:rPr lang="en-US" sz="4528">
                <a:solidFill>
                  <a:srgbClr val="804F3B"/>
                </a:solidFill>
                <a:latin typeface="Open Sans 2"/>
              </a:rPr>
              <a:t>Fun buys: Salad Bar, Harmon’s Gelato, and Maverick</a:t>
            </a:r>
          </a:p>
          <a:p>
            <a:pPr algn="just" marL="977705" indent="-488852" lvl="1">
              <a:lnSpc>
                <a:spcPts val="6339"/>
              </a:lnSpc>
              <a:buFont typeface="Arial"/>
              <a:buChar char="•"/>
            </a:pPr>
            <a:r>
              <a:rPr lang="en-US" sz="4528">
                <a:solidFill>
                  <a:srgbClr val="804F3B"/>
                </a:solidFill>
                <a:latin typeface="Open Sans 2"/>
              </a:rPr>
              <a:t>Works at self checkout AND grocery pickup</a:t>
            </a:r>
          </a:p>
          <a:p>
            <a:pPr algn="just" marL="977705" indent="-488852" lvl="1">
              <a:lnSpc>
                <a:spcPts val="6339"/>
              </a:lnSpc>
              <a:buFont typeface="Arial"/>
              <a:buChar char="•"/>
            </a:pPr>
            <a:r>
              <a:rPr lang="en-US" sz="4528">
                <a:solidFill>
                  <a:srgbClr val="804F3B"/>
                </a:solidFill>
                <a:latin typeface="Open Sans 2"/>
              </a:rPr>
              <a:t>Other fun benefits!!</a:t>
            </a:r>
          </a:p>
          <a:p>
            <a:pPr algn="just">
              <a:lnSpc>
                <a:spcPts val="6339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3E9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67526" y="7296400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5576623" y="663887"/>
            <a:ext cx="3626021" cy="3626007"/>
            <a:chOff x="0" y="0"/>
            <a:chExt cx="6350000" cy="63499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25000" r="0" b="-2500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28700" y="663887"/>
            <a:ext cx="3626021" cy="3626007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72411" t="-13413" r="-70606" b="-48599"/>
              </a:stretch>
            </a:blip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0124532" y="663887"/>
            <a:ext cx="3626021" cy="3626007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-25073" r="0" b="-25073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028700" y="4280368"/>
            <a:ext cx="3990457" cy="543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2"/>
              </a:lnSpc>
            </a:pPr>
            <a:r>
              <a:rPr lang="en-US" sz="3201">
                <a:solidFill>
                  <a:srgbClr val="39435B"/>
                </a:solidFill>
                <a:latin typeface="Indira K 1 Bold"/>
              </a:rPr>
              <a:t>Savannah Blomquist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83519" y="4610696"/>
            <a:ext cx="3516398" cy="49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3"/>
              </a:lnSpc>
            </a:pPr>
            <a:r>
              <a:rPr lang="en-US" sz="2490">
                <a:solidFill>
                  <a:srgbClr val="CF8561"/>
                </a:solidFill>
                <a:latin typeface="Open Sans 1 Italics"/>
              </a:rPr>
              <a:t>President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631442" y="4280368"/>
            <a:ext cx="3516398" cy="543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2"/>
              </a:lnSpc>
            </a:pPr>
            <a:r>
              <a:rPr lang="en-US" sz="3201">
                <a:solidFill>
                  <a:srgbClr val="39435B"/>
                </a:solidFill>
                <a:latin typeface="Indira K 1 Bold"/>
              </a:rPr>
              <a:t>Isabella Collins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631442" y="4610696"/>
            <a:ext cx="3516398" cy="49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3"/>
              </a:lnSpc>
            </a:pPr>
            <a:r>
              <a:rPr lang="en-US" sz="2490">
                <a:solidFill>
                  <a:srgbClr val="CF8561"/>
                </a:solidFill>
                <a:latin typeface="Open Sans 1 Italics"/>
              </a:rPr>
              <a:t>Vice President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179351" y="4280368"/>
            <a:ext cx="3516398" cy="543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2"/>
              </a:lnSpc>
            </a:pPr>
            <a:r>
              <a:rPr lang="en-US" sz="3201">
                <a:solidFill>
                  <a:srgbClr val="39435B"/>
                </a:solidFill>
                <a:latin typeface="Indira K 1 Bold"/>
              </a:rPr>
              <a:t>Taylor Steed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79351" y="4610696"/>
            <a:ext cx="3516398" cy="49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3"/>
              </a:lnSpc>
            </a:pPr>
            <a:r>
              <a:rPr lang="en-US" sz="2490">
                <a:solidFill>
                  <a:srgbClr val="CF8561"/>
                </a:solidFill>
                <a:latin typeface="Open Sans 1 Italics"/>
              </a:rPr>
              <a:t>Secretary</a:t>
            </a:r>
          </a:p>
        </p:txBody>
      </p:sp>
      <p:sp>
        <p:nvSpPr>
          <p:cNvPr name="TextBox 17" id="17"/>
          <p:cNvSpPr txBox="true"/>
          <p:nvPr/>
        </p:nvSpPr>
        <p:spPr>
          <a:xfrm rot="-5400000">
            <a:off x="13230202" y="2750157"/>
            <a:ext cx="7148276" cy="2418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0"/>
              </a:lnSpc>
            </a:pPr>
            <a:r>
              <a:rPr lang="en-US" sz="7694">
                <a:solidFill>
                  <a:srgbClr val="39435B"/>
                </a:solidFill>
                <a:latin typeface="Indira K 1 Bold"/>
              </a:rPr>
              <a:t>MSP 2022-2023</a:t>
            </a:r>
          </a:p>
          <a:p>
            <a:pPr algn="ctr">
              <a:lnSpc>
                <a:spcPts val="9540"/>
              </a:lnSpc>
            </a:pPr>
            <a:r>
              <a:rPr lang="en-US" sz="7694">
                <a:solidFill>
                  <a:srgbClr val="39435B"/>
                </a:solidFill>
                <a:latin typeface="Indira K 1 Bold"/>
              </a:rPr>
              <a:t> Presidency</a:t>
            </a:r>
          </a:p>
        </p:txBody>
      </p: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5576623" y="5323151"/>
            <a:ext cx="3626021" cy="3626007"/>
            <a:chOff x="0" y="0"/>
            <a:chExt cx="6350000" cy="634997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4999" t="0" r="-24999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028700" y="5323151"/>
            <a:ext cx="3626021" cy="3626007"/>
            <a:chOff x="0" y="0"/>
            <a:chExt cx="6350000" cy="634997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0" t="-33333" r="0" b="0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10124532" y="5323151"/>
            <a:ext cx="3626021" cy="3626007"/>
            <a:chOff x="0" y="0"/>
            <a:chExt cx="6350000" cy="634997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0" t="-25000" r="0" b="-25000"/>
              </a:stretch>
            </a:blipFill>
          </p:spPr>
        </p:sp>
      </p:grpSp>
      <p:sp>
        <p:nvSpPr>
          <p:cNvPr name="TextBox 24" id="24"/>
          <p:cNvSpPr txBox="true"/>
          <p:nvPr/>
        </p:nvSpPr>
        <p:spPr>
          <a:xfrm rot="0">
            <a:off x="1083519" y="8930108"/>
            <a:ext cx="3516398" cy="543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2"/>
              </a:lnSpc>
            </a:pPr>
            <a:r>
              <a:rPr lang="en-US" sz="3201">
                <a:solidFill>
                  <a:srgbClr val="39435B"/>
                </a:solidFill>
                <a:latin typeface="Indira K 1 Bold"/>
              </a:rPr>
              <a:t>Whitney Robins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83519" y="9263483"/>
            <a:ext cx="3516398" cy="49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3"/>
              </a:lnSpc>
            </a:pPr>
            <a:r>
              <a:rPr lang="en-US" sz="2490">
                <a:solidFill>
                  <a:srgbClr val="CF8561"/>
                </a:solidFill>
                <a:latin typeface="Open Sans 1 Italics"/>
              </a:rPr>
              <a:t>Activities Chair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631442" y="8930108"/>
            <a:ext cx="3516398" cy="543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2"/>
              </a:lnSpc>
            </a:pPr>
            <a:r>
              <a:rPr lang="en-US" sz="3201">
                <a:solidFill>
                  <a:srgbClr val="39435B"/>
                </a:solidFill>
                <a:latin typeface="Indira K 1 Bold"/>
              </a:rPr>
              <a:t>Allison Abraham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631442" y="9263483"/>
            <a:ext cx="3516398" cy="49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3"/>
              </a:lnSpc>
            </a:pPr>
            <a:r>
              <a:rPr lang="en-US" sz="2490">
                <a:solidFill>
                  <a:srgbClr val="CF8561"/>
                </a:solidFill>
                <a:latin typeface="Open Sans 1 Italics"/>
              </a:rPr>
              <a:t>Treasurer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776401" y="8930108"/>
            <a:ext cx="4298595" cy="543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2"/>
              </a:lnSpc>
            </a:pPr>
            <a:r>
              <a:rPr lang="en-US" sz="3201">
                <a:solidFill>
                  <a:srgbClr val="39435B"/>
                </a:solidFill>
                <a:latin typeface="Indira K 1 Bold"/>
              </a:rPr>
              <a:t>Callie King-Stevens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179351" y="9263483"/>
            <a:ext cx="3571202" cy="499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33"/>
              </a:lnSpc>
            </a:pPr>
            <a:r>
              <a:rPr lang="en-US" sz="2490">
                <a:solidFill>
                  <a:srgbClr val="CF8561"/>
                </a:solidFill>
                <a:latin typeface="Open Sans 1 Italics"/>
              </a:rPr>
              <a:t>Social Media Coordinator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50744" y="7308160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637474" y="2536473"/>
            <a:ext cx="9698461" cy="6521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95232" indent="-497616" lvl="1">
              <a:lnSpc>
                <a:spcPts val="6453"/>
              </a:lnSpc>
              <a:buFont typeface="Arial"/>
              <a:buChar char="•"/>
            </a:pPr>
            <a:r>
              <a:rPr lang="en-US" sz="4609">
                <a:solidFill>
                  <a:srgbClr val="804F3B"/>
                </a:solidFill>
                <a:latin typeface="Open Sans 2"/>
              </a:rPr>
              <a:t>“Expect the Worst, hope for the Best!”</a:t>
            </a:r>
          </a:p>
          <a:p>
            <a:pPr marL="995232" indent="-497616" lvl="1">
              <a:lnSpc>
                <a:spcPts val="6453"/>
              </a:lnSpc>
              <a:buFont typeface="Arial"/>
              <a:buChar char="•"/>
            </a:pPr>
            <a:r>
              <a:rPr lang="en-US" sz="4609">
                <a:solidFill>
                  <a:srgbClr val="804F3B"/>
                </a:solidFill>
                <a:latin typeface="Open Sans 2"/>
              </a:rPr>
              <a:t>Everyone’s experience is different</a:t>
            </a:r>
          </a:p>
          <a:p>
            <a:pPr marL="995232" indent="-497616" lvl="1">
              <a:lnSpc>
                <a:spcPts val="6453"/>
              </a:lnSpc>
              <a:buFont typeface="Arial"/>
              <a:buChar char="•"/>
            </a:pPr>
            <a:r>
              <a:rPr lang="en-US" sz="4609">
                <a:solidFill>
                  <a:srgbClr val="804F3B"/>
                </a:solidFill>
                <a:latin typeface="Open Sans 2"/>
              </a:rPr>
              <a:t>Please reach out!!</a:t>
            </a:r>
          </a:p>
          <a:p>
            <a:pPr marL="1990463" indent="-663488" lvl="2">
              <a:lnSpc>
                <a:spcPts val="6453"/>
              </a:lnSpc>
              <a:buFont typeface="Arial"/>
              <a:buChar char="⚬"/>
            </a:pPr>
            <a:r>
              <a:rPr lang="en-US" sz="4609">
                <a:solidFill>
                  <a:srgbClr val="804F3B"/>
                </a:solidFill>
                <a:latin typeface="Open Sans 2"/>
              </a:rPr>
              <a:t>FB: Wayne-Jessie Sterr</a:t>
            </a:r>
          </a:p>
          <a:p>
            <a:pPr marL="1990463" indent="-663488" lvl="2">
              <a:lnSpc>
                <a:spcPts val="6453"/>
              </a:lnSpc>
              <a:buFont typeface="Arial"/>
              <a:buChar char="⚬"/>
            </a:pPr>
            <a:r>
              <a:rPr lang="en-US" sz="4609">
                <a:solidFill>
                  <a:srgbClr val="804F3B"/>
                </a:solidFill>
                <a:latin typeface="Open Sans 2"/>
              </a:rPr>
              <a:t>Instagram: jessie.sterr22</a:t>
            </a:r>
          </a:p>
          <a:p>
            <a:pPr marL="995232" indent="-497616" lvl="1">
              <a:lnSpc>
                <a:spcPts val="6453"/>
              </a:lnSpc>
              <a:buFont typeface="Arial"/>
              <a:buChar char="•"/>
            </a:pPr>
            <a:r>
              <a:rPr lang="en-US" sz="4609">
                <a:solidFill>
                  <a:srgbClr val="804F3B"/>
                </a:solidFill>
                <a:latin typeface="Open Sans 2"/>
              </a:rPr>
              <a:t>You Got this!!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28700" y="1958393"/>
            <a:ext cx="5608774" cy="7763724"/>
          </a:xfrm>
          <a:custGeom>
            <a:avLst/>
            <a:gdLst/>
            <a:ahLst/>
            <a:cxnLst/>
            <a:rect r="r" b="b" t="t" l="l"/>
            <a:pathLst>
              <a:path h="7763724" w="5608774">
                <a:moveTo>
                  <a:pt x="0" y="0"/>
                </a:moveTo>
                <a:lnTo>
                  <a:pt x="5608774" y="0"/>
                </a:lnTo>
                <a:lnTo>
                  <a:pt x="5608774" y="7763724"/>
                </a:lnTo>
                <a:lnTo>
                  <a:pt x="0" y="77637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86" r="-5163" b="-2901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153142" y="442931"/>
            <a:ext cx="9605129" cy="13525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23"/>
              </a:lnSpc>
              <a:spcBef>
                <a:spcPct val="0"/>
              </a:spcBef>
            </a:pPr>
            <a:r>
              <a:rPr lang="en-US" sz="10123">
                <a:solidFill>
                  <a:srgbClr val="39435B"/>
                </a:solidFill>
                <a:latin typeface="Indira K 1"/>
              </a:rPr>
              <a:t>My Last 2 Cents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514350" y="1370217"/>
            <a:ext cx="6463216" cy="6463216"/>
            <a:chOff x="0" y="0"/>
            <a:chExt cx="635000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620847" y="1370217"/>
            <a:ext cx="6463216" cy="6463216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4567598" y="1370217"/>
            <a:ext cx="6463242" cy="6463216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-14466" r="0" b="-14466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4665298" y="7719133"/>
            <a:ext cx="6267843" cy="980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9"/>
              </a:lnSpc>
            </a:pPr>
            <a:r>
              <a:rPr lang="en-US" sz="5706">
                <a:solidFill>
                  <a:srgbClr val="39435B"/>
                </a:solidFill>
                <a:latin typeface="Indira K 1 Bold"/>
              </a:rPr>
              <a:t>Nicole Blekhter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454821" y="8432543"/>
            <a:ext cx="6688796" cy="878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45"/>
              </a:lnSpc>
            </a:pPr>
            <a:r>
              <a:rPr lang="en-US" sz="4438">
                <a:solidFill>
                  <a:srgbClr val="CF8561"/>
                </a:solidFill>
                <a:latin typeface="Open Sans 1 Italics"/>
              </a:rPr>
              <a:t>2nd Year OMS Student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514350" y="186260"/>
            <a:ext cx="9954234" cy="1668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CF8561"/>
                </a:solidFill>
                <a:latin typeface="Indira K 1 Bold"/>
              </a:rPr>
              <a:t>MSP 2023-2024 Keynote Student Speaker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250744" y="7308160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39568" y="65915"/>
            <a:ext cx="3443970" cy="4591959"/>
          </a:xfrm>
          <a:custGeom>
            <a:avLst/>
            <a:gdLst/>
            <a:ahLst/>
            <a:cxnLst/>
            <a:rect r="r" b="b" t="t" l="l"/>
            <a:pathLst>
              <a:path h="4591959" w="3443970">
                <a:moveTo>
                  <a:pt x="0" y="0"/>
                </a:moveTo>
                <a:lnTo>
                  <a:pt x="3443969" y="0"/>
                </a:lnTo>
                <a:lnTo>
                  <a:pt x="3443969" y="4591960"/>
                </a:lnTo>
                <a:lnTo>
                  <a:pt x="0" y="4591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435918" y="0"/>
            <a:ext cx="3154260" cy="4193833"/>
          </a:xfrm>
          <a:custGeom>
            <a:avLst/>
            <a:gdLst/>
            <a:ahLst/>
            <a:cxnLst/>
            <a:rect r="r" b="b" t="t" l="l"/>
            <a:pathLst>
              <a:path h="4193833" w="3154260">
                <a:moveTo>
                  <a:pt x="0" y="0"/>
                </a:moveTo>
                <a:lnTo>
                  <a:pt x="3154259" y="0"/>
                </a:lnTo>
                <a:lnTo>
                  <a:pt x="3154259" y="4193833"/>
                </a:lnTo>
                <a:lnTo>
                  <a:pt x="0" y="41938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326763" y="6038713"/>
            <a:ext cx="5372569" cy="3209506"/>
          </a:xfrm>
          <a:custGeom>
            <a:avLst/>
            <a:gdLst/>
            <a:ahLst/>
            <a:cxnLst/>
            <a:rect r="r" b="b" t="t" l="l"/>
            <a:pathLst>
              <a:path h="3209506" w="5372569">
                <a:moveTo>
                  <a:pt x="0" y="0"/>
                </a:moveTo>
                <a:lnTo>
                  <a:pt x="5372569" y="0"/>
                </a:lnTo>
                <a:lnTo>
                  <a:pt x="5372569" y="3209506"/>
                </a:lnTo>
                <a:lnTo>
                  <a:pt x="0" y="32095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3864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47804" y="2361895"/>
            <a:ext cx="4503055" cy="3383749"/>
          </a:xfrm>
          <a:custGeom>
            <a:avLst/>
            <a:gdLst/>
            <a:ahLst/>
            <a:cxnLst/>
            <a:rect r="r" b="b" t="t" l="l"/>
            <a:pathLst>
              <a:path h="3383749" w="4503055">
                <a:moveTo>
                  <a:pt x="0" y="0"/>
                </a:moveTo>
                <a:lnTo>
                  <a:pt x="4503055" y="0"/>
                </a:lnTo>
                <a:lnTo>
                  <a:pt x="4503055" y="3383749"/>
                </a:lnTo>
                <a:lnTo>
                  <a:pt x="0" y="33837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46133" y="5004653"/>
            <a:ext cx="3186870" cy="4607013"/>
          </a:xfrm>
          <a:custGeom>
            <a:avLst/>
            <a:gdLst/>
            <a:ahLst/>
            <a:cxnLst/>
            <a:rect r="r" b="b" t="t" l="l"/>
            <a:pathLst>
              <a:path h="4607013" w="3186870">
                <a:moveTo>
                  <a:pt x="0" y="0"/>
                </a:moveTo>
                <a:lnTo>
                  <a:pt x="3186870" y="0"/>
                </a:lnTo>
                <a:lnTo>
                  <a:pt x="3186870" y="4607014"/>
                </a:lnTo>
                <a:lnTo>
                  <a:pt x="0" y="46070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5486" y="151640"/>
            <a:ext cx="8380431" cy="2546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4"/>
              </a:lnSpc>
              <a:spcBef>
                <a:spcPct val="0"/>
              </a:spcBef>
            </a:pPr>
            <a:r>
              <a:rPr lang="en-US" sz="4954">
                <a:solidFill>
                  <a:srgbClr val="C8B18C"/>
                </a:solidFill>
                <a:latin typeface="Indira K 1"/>
              </a:rPr>
              <a:t>SUPPORTING YOUR LOVED ONE THROUGH MEDICAL SCHOOL &amp; BEYOND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32973" y="2902713"/>
            <a:ext cx="6993790" cy="70407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862421" indent="-431211" lvl="1">
              <a:lnSpc>
                <a:spcPts val="5592"/>
              </a:lnSpc>
              <a:buFont typeface="Arial"/>
              <a:buChar char="•"/>
            </a:pPr>
            <a:r>
              <a:rPr lang="en-US" sz="3994">
                <a:solidFill>
                  <a:srgbClr val="39425B"/>
                </a:solidFill>
                <a:latin typeface="Open Sans 2"/>
              </a:rPr>
              <a:t>You are going through this TOGETHER</a:t>
            </a:r>
          </a:p>
          <a:p>
            <a:pPr marL="862421" indent="-431211" lvl="1">
              <a:lnSpc>
                <a:spcPts val="5592"/>
              </a:lnSpc>
              <a:buFont typeface="Arial"/>
              <a:buChar char="•"/>
            </a:pPr>
            <a:r>
              <a:rPr lang="en-US" sz="3994">
                <a:solidFill>
                  <a:srgbClr val="39425B"/>
                </a:solidFill>
                <a:latin typeface="Open Sans 2"/>
              </a:rPr>
              <a:t>Finding a balance: make time for the little things</a:t>
            </a:r>
          </a:p>
          <a:p>
            <a:pPr marL="862421" indent="-431211" lvl="1">
              <a:lnSpc>
                <a:spcPts val="5592"/>
              </a:lnSpc>
              <a:buFont typeface="Arial"/>
              <a:buChar char="•"/>
            </a:pPr>
            <a:r>
              <a:rPr lang="en-US" sz="3994">
                <a:solidFill>
                  <a:srgbClr val="39425B"/>
                </a:solidFill>
                <a:latin typeface="Open Sans 2"/>
              </a:rPr>
              <a:t>Vocalize what you need </a:t>
            </a:r>
          </a:p>
          <a:p>
            <a:pPr marL="862421" indent="-431211" lvl="1">
              <a:lnSpc>
                <a:spcPts val="5592"/>
              </a:lnSpc>
              <a:buFont typeface="Arial"/>
              <a:buChar char="•"/>
            </a:pPr>
            <a:r>
              <a:rPr lang="en-US" sz="3994">
                <a:solidFill>
                  <a:srgbClr val="39425B"/>
                </a:solidFill>
                <a:latin typeface="Open Sans 2"/>
              </a:rPr>
              <a:t>Check-ins </a:t>
            </a:r>
          </a:p>
          <a:p>
            <a:pPr marL="862421" indent="-431211" lvl="1">
              <a:lnSpc>
                <a:spcPts val="5592"/>
              </a:lnSpc>
              <a:buFont typeface="Arial"/>
              <a:buChar char="•"/>
            </a:pPr>
            <a:r>
              <a:rPr lang="en-US" sz="3994">
                <a:solidFill>
                  <a:srgbClr val="39425B"/>
                </a:solidFill>
                <a:latin typeface="Open Sans 2"/>
              </a:rPr>
              <a:t>Carve out time to do the things you love doing together</a:t>
            </a:r>
          </a:p>
          <a:p>
            <a:pPr>
              <a:lnSpc>
                <a:spcPts val="5592"/>
              </a:lnSpc>
            </a:pP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31345" y="1219200"/>
            <a:ext cx="15777815" cy="2764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00"/>
              </a:lnSpc>
            </a:pPr>
            <a:r>
              <a:rPr lang="en-US" sz="10600" u="sng">
                <a:solidFill>
                  <a:srgbClr val="39435B"/>
                </a:solidFill>
                <a:latin typeface="Indira K 1"/>
              </a:rPr>
              <a:t>New &amp; Returning</a:t>
            </a:r>
          </a:p>
          <a:p>
            <a:pPr algn="ctr">
              <a:lnSpc>
                <a:spcPts val="10600"/>
              </a:lnSpc>
            </a:pPr>
            <a:r>
              <a:rPr lang="en-US" sz="10600" u="sng">
                <a:solidFill>
                  <a:srgbClr val="39435B"/>
                </a:solidFill>
                <a:latin typeface="Indira K 1"/>
              </a:rPr>
              <a:t>Significant Others Survey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357294" y="4799775"/>
            <a:ext cx="12125918" cy="9398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7000">
                <a:solidFill>
                  <a:srgbClr val="CF8561"/>
                </a:solidFill>
                <a:latin typeface="Indira K 1"/>
              </a:rPr>
              <a:t>Please fill out the survey </a:t>
            </a:r>
            <a:r>
              <a:rPr lang="en-US" sz="7000" u="sng">
                <a:solidFill>
                  <a:srgbClr val="CF8561"/>
                </a:solidFill>
                <a:latin typeface="Indira K 1"/>
                <a:hlinkClick r:id="rId6" tooltip="https://forms.gle/d7cbJoiJ4BDgFJGZ8"/>
              </a:rPr>
              <a:t>here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85725" y="858718"/>
            <a:ext cx="17259300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2000"/>
              </a:lnSpc>
            </a:pPr>
            <a:r>
              <a:rPr lang="en-US" sz="12000" spc="-96">
                <a:solidFill>
                  <a:srgbClr val="39435B"/>
                </a:solidFill>
                <a:latin typeface="Indira K 1"/>
              </a:rPr>
              <a:t>Thank You for Coming!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678446" y="1359612"/>
            <a:ext cx="8931108" cy="8927388"/>
          </a:xfrm>
          <a:custGeom>
            <a:avLst/>
            <a:gdLst/>
            <a:ahLst/>
            <a:cxnLst/>
            <a:rect r="r" b="b" t="t" l="l"/>
            <a:pathLst>
              <a:path h="8927388" w="8931108">
                <a:moveTo>
                  <a:pt x="0" y="0"/>
                </a:moveTo>
                <a:lnTo>
                  <a:pt x="8931108" y="0"/>
                </a:lnTo>
                <a:lnTo>
                  <a:pt x="8931108" y="8927388"/>
                </a:lnTo>
                <a:lnTo>
                  <a:pt x="0" y="8927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483891" y="1559467"/>
            <a:ext cx="7168066" cy="7168066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11387" y="1559467"/>
            <a:ext cx="7168094" cy="7168066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56499" t="-11195" r="-61301" b="-34005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5307919" y="-20461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415397" y="1835692"/>
            <a:ext cx="8417580" cy="938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000">
                <a:solidFill>
                  <a:srgbClr val="39435B"/>
                </a:solidFill>
                <a:latin typeface="Indira K 1"/>
              </a:rPr>
              <a:t>President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486093" y="2498486"/>
            <a:ext cx="7200601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39435B"/>
                </a:solidFill>
                <a:latin typeface="Open Sans 1"/>
              </a:rPr>
              <a:t>Savannah Blomquist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486093" y="3854069"/>
            <a:ext cx="7503775" cy="57011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47655" indent="-323827" lvl="1">
              <a:lnSpc>
                <a:spcPts val="3269"/>
              </a:lnSpc>
              <a:buFont typeface="Arial"/>
              <a:buChar char="•"/>
            </a:pPr>
            <a:r>
              <a:rPr lang="en-US" sz="2999">
                <a:solidFill>
                  <a:srgbClr val="CF8561"/>
                </a:solidFill>
                <a:latin typeface="Open Sans 1 Italics"/>
              </a:rPr>
              <a:t>Works full time in marketing and research for an events company</a:t>
            </a:r>
          </a:p>
          <a:p>
            <a:pPr marL="647655" indent="-323827" lvl="1">
              <a:lnSpc>
                <a:spcPts val="3269"/>
              </a:lnSpc>
              <a:buFont typeface="Arial"/>
              <a:buChar char="•"/>
            </a:pPr>
            <a:r>
              <a:rPr lang="en-US" sz="2999">
                <a:solidFill>
                  <a:srgbClr val="CF8561"/>
                </a:solidFill>
                <a:latin typeface="Open Sans 1 Italics"/>
              </a:rPr>
              <a:t>Husband, Jayce is a 2nd year</a:t>
            </a:r>
          </a:p>
          <a:p>
            <a:pPr marL="647655" indent="-323827" lvl="1">
              <a:lnSpc>
                <a:spcPts val="3269"/>
              </a:lnSpc>
              <a:buFont typeface="Arial"/>
              <a:buChar char="•"/>
            </a:pPr>
            <a:r>
              <a:rPr lang="en-US" sz="2999">
                <a:solidFill>
                  <a:srgbClr val="CF8561"/>
                </a:solidFill>
                <a:latin typeface="Open Sans 1 Italics"/>
              </a:rPr>
              <a:t>Son Liam is turning 2 soon</a:t>
            </a:r>
          </a:p>
          <a:p>
            <a:pPr marL="647655" indent="-323827" lvl="1">
              <a:lnSpc>
                <a:spcPts val="3269"/>
              </a:lnSpc>
              <a:buFont typeface="Arial"/>
              <a:buChar char="•"/>
            </a:pPr>
            <a:r>
              <a:rPr lang="en-US" sz="2999">
                <a:solidFill>
                  <a:srgbClr val="CF8561"/>
                </a:solidFill>
                <a:latin typeface="Open Sans 1 Italics"/>
              </a:rPr>
              <a:t>Two dogs: Jax and Mila husky mixes</a:t>
            </a:r>
          </a:p>
          <a:p>
            <a:pPr marL="647655" indent="-323827" lvl="1">
              <a:lnSpc>
                <a:spcPts val="3269"/>
              </a:lnSpc>
              <a:buFont typeface="Arial"/>
              <a:buChar char="•"/>
            </a:pPr>
            <a:r>
              <a:rPr lang="en-US" sz="2999">
                <a:solidFill>
                  <a:srgbClr val="CF8561"/>
                </a:solidFill>
                <a:latin typeface="Open Sans 1 Italics"/>
              </a:rPr>
              <a:t>Moral, liaison to school, overseer of Presidency/Activities &amp; help where needed</a:t>
            </a:r>
          </a:p>
          <a:p>
            <a:pPr marL="647655" indent="-323827" lvl="1">
              <a:lnSpc>
                <a:spcPts val="3269"/>
              </a:lnSpc>
              <a:buFont typeface="Arial"/>
              <a:buChar char="•"/>
            </a:pPr>
            <a:r>
              <a:rPr lang="en-US" sz="2999">
                <a:solidFill>
                  <a:srgbClr val="CF8561"/>
                </a:solidFill>
                <a:latin typeface="Open Sans 1 Italics"/>
              </a:rPr>
              <a:t>From Montana</a:t>
            </a:r>
          </a:p>
          <a:p>
            <a:pPr marL="647655" indent="-323827" lvl="1">
              <a:lnSpc>
                <a:spcPts val="3269"/>
              </a:lnSpc>
              <a:buFont typeface="Arial"/>
              <a:buChar char="•"/>
            </a:pPr>
            <a:r>
              <a:rPr lang="en-US" sz="2999">
                <a:solidFill>
                  <a:srgbClr val="CF8561"/>
                </a:solidFill>
                <a:latin typeface="Open Sans 1 Italics"/>
              </a:rPr>
              <a:t>Loves hiking, camping, boating, basically anything outside</a:t>
            </a:r>
          </a:p>
          <a:p>
            <a:pPr marL="647655" indent="-323827" lvl="1">
              <a:lnSpc>
                <a:spcPts val="3269"/>
              </a:lnSpc>
              <a:buFont typeface="Arial"/>
              <a:buChar char="•"/>
            </a:pPr>
            <a:r>
              <a:rPr lang="en-US" sz="2999">
                <a:solidFill>
                  <a:srgbClr val="CF8561"/>
                </a:solidFill>
                <a:latin typeface="Open Sans 1 Italics"/>
              </a:rPr>
              <a:t>Passionate about making MSP a helpful community for all of the significant others at RVU.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483891" y="1559467"/>
            <a:ext cx="7168066" cy="7168066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821655" y="2774223"/>
            <a:ext cx="7168094" cy="7168066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784" r="0" b="-32549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5307919" y="-20461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530163" y="539313"/>
            <a:ext cx="13500282" cy="938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000">
                <a:solidFill>
                  <a:srgbClr val="39435B"/>
                </a:solidFill>
                <a:latin typeface="Indira K 1"/>
              </a:rPr>
              <a:t>Why Be Involved in MSP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493277" y="2669448"/>
            <a:ext cx="7328378" cy="31531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7" indent="-356233" lvl="1">
              <a:lnSpc>
                <a:spcPts val="5081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Making friends</a:t>
            </a:r>
          </a:p>
          <a:p>
            <a:pPr marL="712467" indent="-356233" lvl="1">
              <a:lnSpc>
                <a:spcPts val="5081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Keeping busy</a:t>
            </a:r>
          </a:p>
          <a:p>
            <a:pPr marL="712467" indent="-356233" lvl="1">
              <a:lnSpc>
                <a:spcPts val="5081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Finding support</a:t>
            </a:r>
          </a:p>
          <a:p>
            <a:pPr marL="712467" indent="-356233" lvl="1">
              <a:lnSpc>
                <a:spcPts val="5081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Acclimating to St. George</a:t>
            </a:r>
          </a:p>
          <a:p>
            <a:pPr marL="712467" indent="-356233" lvl="1">
              <a:lnSpc>
                <a:spcPts val="5081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Better support your student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5307919" y="-20461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008674" y="4099133"/>
            <a:ext cx="10270652" cy="5159167"/>
          </a:xfrm>
          <a:custGeom>
            <a:avLst/>
            <a:gdLst/>
            <a:ahLst/>
            <a:cxnLst/>
            <a:rect r="r" b="b" t="t" l="l"/>
            <a:pathLst>
              <a:path h="5159167" w="10270652">
                <a:moveTo>
                  <a:pt x="0" y="0"/>
                </a:moveTo>
                <a:lnTo>
                  <a:pt x="10270652" y="0"/>
                </a:lnTo>
                <a:lnTo>
                  <a:pt x="10270652" y="5159167"/>
                </a:lnTo>
                <a:lnTo>
                  <a:pt x="0" y="51591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953650"/>
            <a:ext cx="8417580" cy="938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000">
                <a:solidFill>
                  <a:srgbClr val="39435B"/>
                </a:solidFill>
                <a:latin typeface="Indira K 1"/>
              </a:rPr>
              <a:t>Morale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13228" y="1882656"/>
            <a:ext cx="14894691" cy="2291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92"/>
              </a:lnSpc>
            </a:pPr>
            <a:r>
              <a:rPr lang="en-US" sz="3743">
                <a:solidFill>
                  <a:srgbClr val="CF8561"/>
                </a:solidFill>
                <a:latin typeface="Open Sans 1 Italics"/>
              </a:rPr>
              <a:t>We are here to help and support one another! If you or someone you know in the RVU community could use some extra celebration or need a little extra love, this is one way we can provide support.</a:t>
            </a:r>
          </a:p>
          <a:p>
            <a:pPr>
              <a:lnSpc>
                <a:spcPts val="4492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8495836" y="9501142"/>
            <a:ext cx="7802225" cy="524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71"/>
              </a:lnSpc>
            </a:pPr>
            <a:r>
              <a:rPr lang="en-US" sz="2979" u="sng">
                <a:solidFill>
                  <a:srgbClr val="CF8561"/>
                </a:solidFill>
                <a:latin typeface="Arimo"/>
                <a:hlinkClick r:id="rId7" tooltip="https://www.supportingmyfuturedo.com/morale"/>
              </a:rPr>
              <a:t>https://www.supportingmyfuturedo.com/morale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82426" y="7474496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3483891" y="1559467"/>
            <a:ext cx="7168066" cy="7168066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4167" y="0"/>
              <a:ext cx="6321665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21665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6CCB2">
                <a:alpha val="49804"/>
              </a:srgbClr>
            </a:solid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011387" y="1559467"/>
            <a:ext cx="7168094" cy="7168066"/>
            <a:chOff x="0" y="0"/>
            <a:chExt cx="6350000" cy="634997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25000" r="0" b="-25000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7415397" y="1835692"/>
            <a:ext cx="8417580" cy="938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60"/>
              </a:lnSpc>
            </a:pPr>
            <a:r>
              <a:rPr lang="en-US" sz="8000">
                <a:solidFill>
                  <a:srgbClr val="39435B"/>
                </a:solidFill>
                <a:latin typeface="Indira K 1"/>
              </a:rPr>
              <a:t>Vice President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486093" y="2498486"/>
            <a:ext cx="6276187" cy="927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39435B"/>
                </a:solidFill>
                <a:latin typeface="Open Sans 1"/>
              </a:rPr>
              <a:t>Isabella Collins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332787" y="3664446"/>
            <a:ext cx="8254691" cy="5380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Husband Myles is in his 2nd year and in the air force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Has</a:t>
            </a:r>
            <a:r>
              <a:rPr lang="en-US" sz="3299">
                <a:solidFill>
                  <a:srgbClr val="CF8561"/>
                </a:solidFill>
                <a:latin typeface="Open Sans 1 Italics"/>
              </a:rPr>
              <a:t> cute Maltese yorkie named Winston.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Pregnant with first baby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Fundraising, Winterfest, assist President/help where needed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Loves reading, shopping, traveling, camping, hiking, hosting parties, and hanging out with our friends. </a:t>
            </a:r>
          </a:p>
          <a:p>
            <a:pPr marL="712467" indent="-356233" lvl="1">
              <a:lnSpc>
                <a:spcPts val="3596"/>
              </a:lnSpc>
              <a:buFont typeface="Arial"/>
              <a:buChar char="•"/>
            </a:pPr>
            <a:r>
              <a:rPr lang="en-US" sz="3299">
                <a:solidFill>
                  <a:srgbClr val="CF8561"/>
                </a:solidFill>
                <a:latin typeface="Open Sans 1 Italics"/>
              </a:rPr>
              <a:t>Excited to get to know all of you and make fun memories together during this crazy medical school journey! 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307919" y="-20461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E0D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38976" y="5229225"/>
            <a:ext cx="19223052" cy="5625008"/>
          </a:xfrm>
          <a:custGeom>
            <a:avLst/>
            <a:gdLst/>
            <a:ahLst/>
            <a:cxnLst/>
            <a:rect r="r" b="b" t="t" l="l"/>
            <a:pathLst>
              <a:path h="5625008" w="19223052">
                <a:moveTo>
                  <a:pt x="0" y="0"/>
                </a:moveTo>
                <a:lnTo>
                  <a:pt x="19223052" y="0"/>
                </a:lnTo>
                <a:lnTo>
                  <a:pt x="19223052" y="5625008"/>
                </a:lnTo>
                <a:lnTo>
                  <a:pt x="0" y="56250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740784" y="0"/>
            <a:ext cx="1547216" cy="10287000"/>
            <a:chOff x="0" y="0"/>
            <a:chExt cx="523379" cy="3479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23379" cy="3479800"/>
            </a:xfrm>
            <a:custGeom>
              <a:avLst/>
              <a:gdLst/>
              <a:ahLst/>
              <a:cxnLst/>
              <a:rect r="r" b="b" t="t" l="l"/>
              <a:pathLst>
                <a:path h="3479800" w="523379">
                  <a:moveTo>
                    <a:pt x="0" y="0"/>
                  </a:moveTo>
                  <a:lnTo>
                    <a:pt x="523379" y="0"/>
                  </a:lnTo>
                  <a:lnTo>
                    <a:pt x="52337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6CCB2">
                <a:alpha val="60000"/>
              </a:srgbClr>
            </a:solidFill>
          </p:spPr>
        </p:sp>
      </p:grpSp>
      <p:sp>
        <p:nvSpPr>
          <p:cNvPr name="TextBox 5" id="5"/>
          <p:cNvSpPr txBox="true"/>
          <p:nvPr/>
        </p:nvSpPr>
        <p:spPr>
          <a:xfrm rot="-5400000">
            <a:off x="13580081" y="3371382"/>
            <a:ext cx="8002501" cy="1338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4"/>
              </a:lnSpc>
            </a:pPr>
            <a:r>
              <a:rPr lang="en-US" sz="9934">
                <a:solidFill>
                  <a:srgbClr val="39435B"/>
                </a:solidFill>
                <a:latin typeface="Indira K 1"/>
              </a:rPr>
              <a:t>Get Involved!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5333350" y="7533477"/>
            <a:ext cx="2980081" cy="2978840"/>
          </a:xfrm>
          <a:custGeom>
            <a:avLst/>
            <a:gdLst/>
            <a:ahLst/>
            <a:cxnLst/>
            <a:rect r="r" b="b" t="t" l="l"/>
            <a:pathLst>
              <a:path h="2978840" w="2980081">
                <a:moveTo>
                  <a:pt x="0" y="0"/>
                </a:moveTo>
                <a:lnTo>
                  <a:pt x="2980081" y="0"/>
                </a:lnTo>
                <a:lnTo>
                  <a:pt x="2980081" y="2978840"/>
                </a:lnTo>
                <a:lnTo>
                  <a:pt x="0" y="2978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75635" y="562057"/>
            <a:ext cx="15588860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2000" u="sng">
                <a:solidFill>
                  <a:srgbClr val="39435B"/>
                </a:solidFill>
                <a:latin typeface="Indira K 1"/>
              </a:rPr>
              <a:t>Join Groups &amp; Clubs!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693182" y="2362810"/>
            <a:ext cx="11915412" cy="6895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57694" indent="-528847" lvl="1">
              <a:lnSpc>
                <a:spcPts val="6858"/>
              </a:lnSpc>
              <a:buFont typeface="Arial"/>
              <a:buChar char="•"/>
            </a:pPr>
            <a:r>
              <a:rPr lang="en-US" sz="4898">
                <a:solidFill>
                  <a:srgbClr val="39435B"/>
                </a:solidFill>
                <a:latin typeface="Open Sans 2"/>
              </a:rPr>
              <a:t>Park Day </a:t>
            </a:r>
          </a:p>
          <a:p>
            <a:pPr algn="just" marL="1057694" indent="-528847" lvl="1">
              <a:lnSpc>
                <a:spcPts val="6858"/>
              </a:lnSpc>
              <a:buFont typeface="Arial"/>
              <a:buChar char="•"/>
            </a:pPr>
            <a:r>
              <a:rPr lang="en-US" sz="4898">
                <a:solidFill>
                  <a:srgbClr val="39435B"/>
                </a:solidFill>
                <a:latin typeface="Open Sans 2"/>
              </a:rPr>
              <a:t>Book Club</a:t>
            </a:r>
          </a:p>
          <a:p>
            <a:pPr algn="just" marL="1057694" indent="-528847" lvl="1">
              <a:lnSpc>
                <a:spcPts val="6858"/>
              </a:lnSpc>
              <a:buFont typeface="Arial"/>
              <a:buChar char="•"/>
            </a:pPr>
            <a:r>
              <a:rPr lang="en-US" sz="4898">
                <a:solidFill>
                  <a:srgbClr val="39435B"/>
                </a:solidFill>
                <a:latin typeface="Open Sans 2"/>
              </a:rPr>
              <a:t>Game Night/Bunco</a:t>
            </a:r>
          </a:p>
          <a:p>
            <a:pPr algn="just" marL="1057694" indent="-528847" lvl="1">
              <a:lnSpc>
                <a:spcPts val="6858"/>
              </a:lnSpc>
              <a:buFont typeface="Arial"/>
              <a:buChar char="•"/>
            </a:pPr>
            <a:r>
              <a:rPr lang="en-US" sz="4898">
                <a:solidFill>
                  <a:srgbClr val="39435B"/>
                </a:solidFill>
                <a:latin typeface="Open Sans 2"/>
              </a:rPr>
              <a:t>Craft Club</a:t>
            </a:r>
          </a:p>
          <a:p>
            <a:pPr algn="just" marL="1057694" indent="-528847" lvl="1">
              <a:lnSpc>
                <a:spcPts val="6858"/>
              </a:lnSpc>
              <a:buFont typeface="Arial"/>
              <a:buChar char="•"/>
            </a:pPr>
            <a:r>
              <a:rPr lang="en-US" sz="4898">
                <a:solidFill>
                  <a:srgbClr val="39435B"/>
                </a:solidFill>
                <a:latin typeface="Open Sans 2"/>
              </a:rPr>
              <a:t>Breakfast Club</a:t>
            </a:r>
          </a:p>
          <a:p>
            <a:pPr algn="just" marL="1057694" indent="-528847" lvl="1">
              <a:lnSpc>
                <a:spcPts val="6858"/>
              </a:lnSpc>
              <a:buFont typeface="Arial"/>
              <a:buChar char="•"/>
            </a:pPr>
            <a:r>
              <a:rPr lang="en-US" sz="4898">
                <a:solidFill>
                  <a:srgbClr val="39435B"/>
                </a:solidFill>
                <a:latin typeface="Open Sans 2"/>
              </a:rPr>
              <a:t>Bach Babes</a:t>
            </a:r>
          </a:p>
          <a:p>
            <a:pPr algn="just" marL="1057694" indent="-528847" lvl="1">
              <a:lnSpc>
                <a:spcPts val="6858"/>
              </a:lnSpc>
              <a:buFont typeface="Arial"/>
              <a:buChar char="•"/>
            </a:pPr>
            <a:r>
              <a:rPr lang="en-US" sz="4898">
                <a:solidFill>
                  <a:srgbClr val="39435B"/>
                </a:solidFill>
                <a:latin typeface="Open Sans 2"/>
              </a:rPr>
              <a:t>Yardsale Group</a:t>
            </a:r>
          </a:p>
          <a:p>
            <a:pPr algn="just" marL="1057694" indent="-528847" lvl="1">
              <a:lnSpc>
                <a:spcPts val="6858"/>
              </a:lnSpc>
              <a:buFont typeface="Arial"/>
              <a:buChar char="•"/>
            </a:pPr>
            <a:r>
              <a:rPr lang="en-US" sz="4898">
                <a:solidFill>
                  <a:srgbClr val="39435B"/>
                </a:solidFill>
                <a:latin typeface="Open Sans 2"/>
              </a:rPr>
              <a:t>Virtual Book Club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DAFoX81tM5k</dc:identifier>
  <dcterms:modified xsi:type="dcterms:W3CDTF">2011-08-01T06:04:30Z</dcterms:modified>
  <cp:revision>1</cp:revision>
  <dc:title>Orientation 23 Presentation</dc:title>
</cp:coreProperties>
</file>